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60" r:id="rId5"/>
    <p:sldId id="263" r:id="rId6"/>
    <p:sldId id="270" r:id="rId7"/>
    <p:sldId id="271" r:id="rId8"/>
    <p:sldId id="264" r:id="rId9"/>
    <p:sldId id="272" r:id="rId10"/>
    <p:sldId id="273" r:id="rId11"/>
    <p:sldId id="265" r:id="rId12"/>
    <p:sldId id="275" r:id="rId13"/>
    <p:sldId id="276" r:id="rId14"/>
    <p:sldId id="266" r:id="rId15"/>
    <p:sldId id="277" r:id="rId16"/>
    <p:sldId id="278" r:id="rId17"/>
    <p:sldId id="281" r:id="rId18"/>
    <p:sldId id="284" r:id="rId19"/>
    <p:sldId id="280" r:id="rId20"/>
    <p:sldId id="267" r:id="rId21"/>
    <p:sldId id="269" r:id="rId22"/>
    <p:sldId id="285" r:id="rId23"/>
    <p:sldId id="283" r:id="rId24"/>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un GONCU" initials="H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1B"/>
    <a:srgbClr val="FF0000"/>
    <a:srgbClr val="F3A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3842" autoAdjust="0"/>
  </p:normalViewPr>
  <p:slideViewPr>
    <p:cSldViewPr snapToGrid="0">
      <p:cViewPr>
        <p:scale>
          <a:sx n="76" d="100"/>
          <a:sy n="76" d="100"/>
        </p:scale>
        <p:origin x="-102" y="-660"/>
      </p:cViewPr>
      <p:guideLst>
        <p:guide orient="horz" pos="2160"/>
        <p:guide pos="3840"/>
      </p:guideLst>
    </p:cSldViewPr>
  </p:slideViewPr>
  <p:outlineViewPr>
    <p:cViewPr>
      <p:scale>
        <a:sx n="33" d="100"/>
        <a:sy n="33" d="100"/>
      </p:scale>
      <p:origin x="0" y="18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31T12:25:07.678"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2F38EDE-AC5F-46E0-A091-D5AD1BDB186E}" type="datetimeFigureOut">
              <a:rPr lang="tr-TR" smtClean="0"/>
              <a:t>31.03.2022</a:t>
            </a:fld>
            <a:endParaRPr lang="tr-TR" dirty="0"/>
          </a:p>
        </p:txBody>
      </p:sp>
      <p:sp>
        <p:nvSpPr>
          <p:cNvPr id="4" name="Slayt Görüntüsü Yer Tutucus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EFB2422-E5D4-49F3-B2F5-0F7E119F2224}" type="slidenum">
              <a:rPr lang="tr-TR" smtClean="0"/>
              <a:t>‹#›</a:t>
            </a:fld>
            <a:endParaRPr lang="tr-TR" dirty="0"/>
          </a:p>
        </p:txBody>
      </p:sp>
    </p:spTree>
    <p:extLst>
      <p:ext uri="{BB962C8B-B14F-4D97-AF65-F5344CB8AC3E}">
        <p14:creationId xmlns:p14="http://schemas.microsoft.com/office/powerpoint/2010/main" val="212387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dirty="0" smtClean="0"/>
              <a:t>ÖNCELİKLE</a:t>
            </a:r>
            <a:r>
              <a:rPr lang="tr-TR" sz="1800" b="1" baseline="0" dirty="0" smtClean="0"/>
              <a:t> HERKESE MERHABALAR,</a:t>
            </a:r>
          </a:p>
          <a:p>
            <a:r>
              <a:rPr lang="tr-TR" sz="1800" b="1" baseline="0" dirty="0" smtClean="0"/>
              <a:t>BU SUNUMDA TÜRK EĞİTİM SİSTEMİNDE DENETİMİN YAPISI HAKKINDA BİLGİ VERECEĞİM.</a:t>
            </a:r>
            <a:endParaRPr lang="tr-TR" sz="1800" b="1"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a:t>
            </a:fld>
            <a:endParaRPr lang="tr-TR" dirty="0"/>
          </a:p>
        </p:txBody>
      </p:sp>
    </p:spTree>
    <p:extLst>
      <p:ext uri="{BB962C8B-B14F-4D97-AF65-F5344CB8AC3E}">
        <p14:creationId xmlns:p14="http://schemas.microsoft.com/office/powerpoint/2010/main" val="61479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10</a:t>
            </a:fld>
            <a:endParaRPr lang="tr-TR" dirty="0"/>
          </a:p>
        </p:txBody>
      </p:sp>
    </p:spTree>
    <p:extLst>
      <p:ext uri="{BB962C8B-B14F-4D97-AF65-F5344CB8AC3E}">
        <p14:creationId xmlns:p14="http://schemas.microsoft.com/office/powerpoint/2010/main" val="111919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11</a:t>
            </a:fld>
            <a:endParaRPr lang="tr-TR" dirty="0"/>
          </a:p>
        </p:txBody>
      </p:sp>
    </p:spTree>
    <p:extLst>
      <p:ext uri="{BB962C8B-B14F-4D97-AF65-F5344CB8AC3E}">
        <p14:creationId xmlns:p14="http://schemas.microsoft.com/office/powerpoint/2010/main" val="54232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12</a:t>
            </a:fld>
            <a:endParaRPr lang="tr-TR" dirty="0"/>
          </a:p>
        </p:txBody>
      </p:sp>
    </p:spTree>
    <p:extLst>
      <p:ext uri="{BB962C8B-B14F-4D97-AF65-F5344CB8AC3E}">
        <p14:creationId xmlns:p14="http://schemas.microsoft.com/office/powerpoint/2010/main" val="810912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13</a:t>
            </a:fld>
            <a:endParaRPr lang="tr-TR" dirty="0"/>
          </a:p>
        </p:txBody>
      </p:sp>
    </p:spTree>
    <p:extLst>
      <p:ext uri="{BB962C8B-B14F-4D97-AF65-F5344CB8AC3E}">
        <p14:creationId xmlns:p14="http://schemas.microsoft.com/office/powerpoint/2010/main" val="2749621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14</a:t>
            </a:fld>
            <a:endParaRPr lang="tr-TR" dirty="0"/>
          </a:p>
        </p:txBody>
      </p:sp>
    </p:spTree>
    <p:extLst>
      <p:ext uri="{BB962C8B-B14F-4D97-AF65-F5344CB8AC3E}">
        <p14:creationId xmlns:p14="http://schemas.microsoft.com/office/powerpoint/2010/main" val="59974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15</a:t>
            </a:fld>
            <a:endParaRPr lang="tr-TR" dirty="0"/>
          </a:p>
        </p:txBody>
      </p:sp>
    </p:spTree>
    <p:extLst>
      <p:ext uri="{BB962C8B-B14F-4D97-AF65-F5344CB8AC3E}">
        <p14:creationId xmlns:p14="http://schemas.microsoft.com/office/powerpoint/2010/main" val="310081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16</a:t>
            </a:fld>
            <a:endParaRPr lang="tr-TR" dirty="0"/>
          </a:p>
        </p:txBody>
      </p:sp>
    </p:spTree>
    <p:extLst>
      <p:ext uri="{BB962C8B-B14F-4D97-AF65-F5344CB8AC3E}">
        <p14:creationId xmlns:p14="http://schemas.microsoft.com/office/powerpoint/2010/main" val="53354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17</a:t>
            </a:fld>
            <a:endParaRPr lang="tr-TR" dirty="0"/>
          </a:p>
        </p:txBody>
      </p:sp>
    </p:spTree>
    <p:extLst>
      <p:ext uri="{BB962C8B-B14F-4D97-AF65-F5344CB8AC3E}">
        <p14:creationId xmlns:p14="http://schemas.microsoft.com/office/powerpoint/2010/main" val="21549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18</a:t>
            </a:fld>
            <a:endParaRPr lang="tr-TR" dirty="0"/>
          </a:p>
        </p:txBody>
      </p:sp>
    </p:spTree>
    <p:extLst>
      <p:ext uri="{BB962C8B-B14F-4D97-AF65-F5344CB8AC3E}">
        <p14:creationId xmlns:p14="http://schemas.microsoft.com/office/powerpoint/2010/main" val="389456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19</a:t>
            </a:fld>
            <a:endParaRPr lang="tr-TR" dirty="0"/>
          </a:p>
        </p:txBody>
      </p:sp>
    </p:spTree>
    <p:extLst>
      <p:ext uri="{BB962C8B-B14F-4D97-AF65-F5344CB8AC3E}">
        <p14:creationId xmlns:p14="http://schemas.microsoft.com/office/powerpoint/2010/main" val="222176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TEFTİŞ</a:t>
            </a:r>
            <a:r>
              <a:rPr lang="tr-TR" baseline="0" dirty="0" smtClean="0"/>
              <a:t> KURULU BAŞKANLIĞI OLARAK ÇALIŞMALARIMIZIN TEMEL AMACI ÖZETLE </a:t>
            </a:r>
            <a:r>
              <a:rPr lang="tr-TR" b="1" baseline="0" dirty="0" smtClean="0"/>
              <a:t>‘ REHBERLİK VE DENETİM YOLUYLA EĞİTİMDE KALİTEYİ ARTIRMAK VE ÖĞRENCİLERİMİZİN KALİTELİ BİR EĞİTİME ERİŞİMİNİ SAĞLMAKTIR.’’  </a:t>
            </a:r>
            <a:r>
              <a:rPr lang="tr-TR" baseline="0" dirty="0" smtClean="0"/>
              <a:t>DİYE BİLİRİZ</a:t>
            </a:r>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a:t>
            </a:fld>
            <a:endParaRPr lang="tr-TR" dirty="0"/>
          </a:p>
        </p:txBody>
      </p:sp>
    </p:spTree>
    <p:extLst>
      <p:ext uri="{BB962C8B-B14F-4D97-AF65-F5344CB8AC3E}">
        <p14:creationId xmlns:p14="http://schemas.microsoft.com/office/powerpoint/2010/main" val="837142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20</a:t>
            </a:fld>
            <a:endParaRPr lang="tr-TR" dirty="0"/>
          </a:p>
        </p:txBody>
      </p:sp>
    </p:spTree>
    <p:extLst>
      <p:ext uri="{BB962C8B-B14F-4D97-AF65-F5344CB8AC3E}">
        <p14:creationId xmlns:p14="http://schemas.microsoft.com/office/powerpoint/2010/main" val="1721476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21</a:t>
            </a:fld>
            <a:endParaRPr lang="tr-TR" dirty="0"/>
          </a:p>
        </p:txBody>
      </p:sp>
    </p:spTree>
    <p:extLst>
      <p:ext uri="{BB962C8B-B14F-4D97-AF65-F5344CB8AC3E}">
        <p14:creationId xmlns:p14="http://schemas.microsoft.com/office/powerpoint/2010/main" val="2213306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22</a:t>
            </a:fld>
            <a:endParaRPr lang="tr-TR" dirty="0"/>
          </a:p>
        </p:txBody>
      </p:sp>
    </p:spTree>
    <p:extLst>
      <p:ext uri="{BB962C8B-B14F-4D97-AF65-F5344CB8AC3E}">
        <p14:creationId xmlns:p14="http://schemas.microsoft.com/office/powerpoint/2010/main" val="1650975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23</a:t>
            </a:fld>
            <a:endParaRPr lang="tr-TR" dirty="0"/>
          </a:p>
        </p:txBody>
      </p:sp>
    </p:spTree>
    <p:extLst>
      <p:ext uri="{BB962C8B-B14F-4D97-AF65-F5344CB8AC3E}">
        <p14:creationId xmlns:p14="http://schemas.microsoft.com/office/powerpoint/2010/main" val="72761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SUNUMUN</a:t>
            </a:r>
            <a:r>
              <a:rPr lang="tr-TR" baseline="0" dirty="0" smtClean="0"/>
              <a:t> BİRİNCİ </a:t>
            </a:r>
            <a:r>
              <a:rPr lang="tr-TR" dirty="0" smtClean="0"/>
              <a:t>GENEL OLARAK , TÜRK EĞİTİM SİSTEMİNDEN DENETİMİN GENEL YAPISINI</a:t>
            </a:r>
            <a:r>
              <a:rPr lang="tr-TR" baseline="0" dirty="0" smtClean="0"/>
              <a:t> VE DENETİM KURUMLARININ YAPISINI AÇIKLAYACAĞIM, İKİNCİ BÖLÜMDE İSE OKUL VE KURUMLARIN DENETİMİ HAKKINDA BİLGİ VERECEĞİM.</a:t>
            </a:r>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3</a:t>
            </a:fld>
            <a:endParaRPr lang="tr-TR" dirty="0"/>
          </a:p>
        </p:txBody>
      </p:sp>
    </p:spTree>
    <p:extLst>
      <p:ext uri="{BB962C8B-B14F-4D97-AF65-F5344CB8AC3E}">
        <p14:creationId xmlns:p14="http://schemas.microsoft.com/office/powerpoint/2010/main" val="1073889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TÜRKİYE’DE HER</a:t>
            </a:r>
            <a:r>
              <a:rPr lang="tr-TR" baseline="0" dirty="0" smtClean="0"/>
              <a:t> VATANDAŞIN EĞİTİM HAKKI ANAYASA İLE GÜVENCE ALTINA ALINMIŞTIR. BU KAPSAMDA EĞİTİM ÖĞRETİM DEVLETİN GÖZETİMİ VE DENETİMİ ALTINDA YAPILMAKTADIR. </a:t>
            </a:r>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4</a:t>
            </a:fld>
            <a:endParaRPr lang="tr-TR" dirty="0"/>
          </a:p>
        </p:txBody>
      </p:sp>
    </p:spTree>
    <p:extLst>
      <p:ext uri="{BB962C8B-B14F-4D97-AF65-F5344CB8AC3E}">
        <p14:creationId xmlns:p14="http://schemas.microsoft.com/office/powerpoint/2010/main" val="102510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5</a:t>
            </a:fld>
            <a:endParaRPr lang="tr-TR" dirty="0"/>
          </a:p>
        </p:txBody>
      </p:sp>
    </p:spTree>
    <p:extLst>
      <p:ext uri="{BB962C8B-B14F-4D97-AF65-F5344CB8AC3E}">
        <p14:creationId xmlns:p14="http://schemas.microsoft.com/office/powerpoint/2010/main" val="281390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6</a:t>
            </a:fld>
            <a:endParaRPr lang="tr-TR" dirty="0"/>
          </a:p>
        </p:txBody>
      </p:sp>
    </p:spTree>
    <p:extLst>
      <p:ext uri="{BB962C8B-B14F-4D97-AF65-F5344CB8AC3E}">
        <p14:creationId xmlns:p14="http://schemas.microsoft.com/office/powerpoint/2010/main" val="90192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7</a:t>
            </a:fld>
            <a:endParaRPr lang="tr-TR" dirty="0"/>
          </a:p>
        </p:txBody>
      </p:sp>
    </p:spTree>
    <p:extLst>
      <p:ext uri="{BB962C8B-B14F-4D97-AF65-F5344CB8AC3E}">
        <p14:creationId xmlns:p14="http://schemas.microsoft.com/office/powerpoint/2010/main" val="797750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8</a:t>
            </a:fld>
            <a:endParaRPr lang="tr-TR" dirty="0"/>
          </a:p>
        </p:txBody>
      </p:sp>
    </p:spTree>
    <p:extLst>
      <p:ext uri="{BB962C8B-B14F-4D97-AF65-F5344CB8AC3E}">
        <p14:creationId xmlns:p14="http://schemas.microsoft.com/office/powerpoint/2010/main" val="135647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EFB2422-E5D4-49F3-B2F5-0F7E119F2224}" type="slidenum">
              <a:rPr lang="tr-TR" smtClean="0"/>
              <a:t>9</a:t>
            </a:fld>
            <a:endParaRPr lang="tr-TR" dirty="0"/>
          </a:p>
        </p:txBody>
      </p:sp>
    </p:spTree>
    <p:extLst>
      <p:ext uri="{BB962C8B-B14F-4D97-AF65-F5344CB8AC3E}">
        <p14:creationId xmlns:p14="http://schemas.microsoft.com/office/powerpoint/2010/main" val="51645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298919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6981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12455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12854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292353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65221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96531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1792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20267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40712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1D9AF5E-2822-4DF0-99DB-8C92E10C76F5}" type="datetimeFigureOut">
              <a:rPr lang="tr-TR" smtClean="0"/>
              <a:pPr/>
              <a:t>31.03.2022</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35946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9AF5E-2822-4DF0-99DB-8C92E10C76F5}" type="datetimeFigureOut">
              <a:rPr lang="tr-TR" smtClean="0"/>
              <a:pPr/>
              <a:t>31.03.2022</a:t>
            </a:fld>
            <a:endParaRPr lang="tr-TR" dirty="0"/>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DBE84-8755-45B9-8C19-96EBE3498A16}" type="slidenum">
              <a:rPr lang="tr-TR" smtClean="0"/>
              <a:pPr/>
              <a:t>‹#›</a:t>
            </a:fld>
            <a:endParaRPr lang="tr-TR" dirty="0"/>
          </a:p>
        </p:txBody>
      </p:sp>
    </p:spTree>
    <p:extLst>
      <p:ext uri="{BB962C8B-B14F-4D97-AF65-F5344CB8AC3E}">
        <p14:creationId xmlns:p14="http://schemas.microsoft.com/office/powerpoint/2010/main" val="2386111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file:///F:\DUBL&#304;N%20SUNU\27140834_LYSE_VE_DENGY_OKULLAR_REHBERLYK_VE_DENETYM_REHBERI.pdf"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hyperlink" Target="file:///F:\DUBL&#304;N%20SUNU\13104555_Bakanlik_Maarif_Mufettisleri_Gorev_Standartlari.pdf"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hyperlink" Target="file:///F:\DUBL&#304;N%20SUNU\17104027_kalite_cercevesi.pdf"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27140834_LYSE_VE_DENGY_OKULLAR_REHBERLYK_VE_DENETYM_REHBERI.pdf"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resmigazete.gov.tr/eskiler/2022/03/20220301-9.htm" TargetMode="External"/><Relationship Id="rId5" Type="http://schemas.openxmlformats.org/officeDocument/2006/relationships/hyperlink" Target="http://ozdegerlendirme.meb.gov.tr/"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Gecikme 1"/>
          <p:cNvSpPr/>
          <p:nvPr/>
        </p:nvSpPr>
        <p:spPr>
          <a:xfrm>
            <a:off x="0" y="0"/>
            <a:ext cx="6125029" cy="6858000"/>
          </a:xfrm>
          <a:prstGeom prst="flowChartDelay">
            <a:avLst/>
          </a:prstGeom>
          <a:solidFill>
            <a:srgbClr val="DB00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7" name="Picture 3" descr="C:\Users\Oguz DEMIRBOGAN06\Desktop\muhakkik seminer\Milli-Eğitim-Bakanlığı-Arma-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515" y="1989000"/>
            <a:ext cx="288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5808" y="816860"/>
            <a:ext cx="1432156" cy="1404000"/>
          </a:xfrm>
          <a:prstGeom prst="rect">
            <a:avLst/>
          </a:prstGeom>
          <a:noFill/>
          <a:extLst>
            <a:ext uri="{909E8E84-426E-40DD-AFC4-6F175D3DCCD1}">
              <a14:hiddenFill xmlns:a14="http://schemas.microsoft.com/office/drawing/2010/main">
                <a:solidFill>
                  <a:srgbClr val="FFFFFF"/>
                </a:solidFill>
              </a14:hiddenFill>
            </a:ext>
          </a:extLst>
        </p:spPr>
      </p:pic>
      <p:sp>
        <p:nvSpPr>
          <p:cNvPr id="8" name="Alt Başlık 2">
            <a:extLst>
              <a:ext uri="{FF2B5EF4-FFF2-40B4-BE49-F238E27FC236}">
                <a16:creationId xmlns:a16="http://schemas.microsoft.com/office/drawing/2014/main" xmlns="" id="{4DAF0671-4B65-4CBE-BAD3-0554320C284F}"/>
              </a:ext>
            </a:extLst>
          </p:cNvPr>
          <p:cNvSpPr txBox="1">
            <a:spLocks/>
          </p:cNvSpPr>
          <p:nvPr/>
        </p:nvSpPr>
        <p:spPr>
          <a:xfrm>
            <a:off x="6125029" y="2255921"/>
            <a:ext cx="5997560" cy="2633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tr-TR" sz="2000" dirty="0">
              <a:solidFill>
                <a:schemeClr val="tx1">
                  <a:lumMod val="65000"/>
                  <a:lumOff val="35000"/>
                </a:schemeClr>
              </a:solidFill>
              <a:latin typeface="Century Gothic" panose="020B0502020202020204" pitchFamily="34" charset="0"/>
            </a:endParaRPr>
          </a:p>
          <a:p>
            <a:pPr>
              <a:lnSpc>
                <a:spcPct val="100000"/>
              </a:lnSpc>
              <a:spcBef>
                <a:spcPts val="0"/>
              </a:spcBef>
            </a:pPr>
            <a:endParaRPr lang="tr-TR" sz="2000" b="1" dirty="0">
              <a:solidFill>
                <a:schemeClr val="tx1">
                  <a:lumMod val="65000"/>
                  <a:lumOff val="35000"/>
                </a:schemeClr>
              </a:solidFill>
              <a:latin typeface="Century Gothic" panose="020B0502020202020204" pitchFamily="34" charset="0"/>
            </a:endParaRPr>
          </a:p>
          <a:p>
            <a:pPr>
              <a:defRPr/>
            </a:pPr>
            <a:r>
              <a:rPr lang="tr-TR" sz="2800" b="1" dirty="0">
                <a:solidFill>
                  <a:schemeClr val="tx1">
                    <a:lumMod val="65000"/>
                    <a:lumOff val="35000"/>
                  </a:schemeClr>
                </a:solidFill>
                <a:latin typeface="Century Gothic" panose="020B0502020202020204" pitchFamily="34" charset="0"/>
              </a:rPr>
              <a:t>TÜRK EĞİTİM SİSTEMİNDE DENETİMİN </a:t>
            </a:r>
            <a:r>
              <a:rPr lang="tr-TR" sz="2800" b="1" dirty="0" smtClean="0">
                <a:solidFill>
                  <a:schemeClr val="tx1">
                    <a:lumMod val="65000"/>
                    <a:lumOff val="35000"/>
                  </a:schemeClr>
                </a:solidFill>
                <a:latin typeface="Century Gothic" panose="020B0502020202020204" pitchFamily="34" charset="0"/>
              </a:rPr>
              <a:t>YAPISI</a:t>
            </a:r>
          </a:p>
          <a:p>
            <a:pPr>
              <a:defRPr/>
            </a:pPr>
            <a:endParaRPr lang="tr-TR" sz="2000" b="1" dirty="0" smtClean="0">
              <a:solidFill>
                <a:schemeClr val="tx1">
                  <a:lumMod val="65000"/>
                  <a:lumOff val="35000"/>
                </a:schemeClr>
              </a:solidFill>
              <a:latin typeface="Century Gothic" panose="020B0502020202020204" pitchFamily="34" charset="0"/>
            </a:endParaRPr>
          </a:p>
          <a:p>
            <a:pPr>
              <a:spcBef>
                <a:spcPts val="600"/>
              </a:spcBef>
              <a:defRPr/>
            </a:pPr>
            <a:r>
              <a:rPr lang="tr-TR" sz="2000" b="1" dirty="0" smtClean="0">
                <a:solidFill>
                  <a:srgbClr val="0070C0"/>
                </a:solidFill>
                <a:latin typeface="Century Gothic" panose="020B0502020202020204" pitchFamily="34" charset="0"/>
              </a:rPr>
              <a:t>Harun GÖNCÜ</a:t>
            </a:r>
          </a:p>
          <a:p>
            <a:pPr>
              <a:spcBef>
                <a:spcPts val="600"/>
              </a:spcBef>
              <a:defRPr/>
            </a:pPr>
            <a:r>
              <a:rPr lang="tr-TR" sz="2000" b="1" dirty="0" smtClean="0">
                <a:solidFill>
                  <a:srgbClr val="0070C0"/>
                </a:solidFill>
                <a:latin typeface="Century Gothic" panose="020B0502020202020204" pitchFamily="34" charset="0"/>
              </a:rPr>
              <a:t>Eğitim Müfettişi</a:t>
            </a:r>
          </a:p>
          <a:p>
            <a:pPr>
              <a:spcBef>
                <a:spcPts val="600"/>
              </a:spcBef>
              <a:defRPr/>
            </a:pPr>
            <a:r>
              <a:rPr lang="tr-TR" sz="2000" b="1" dirty="0" smtClean="0">
                <a:solidFill>
                  <a:srgbClr val="0070C0"/>
                </a:solidFill>
                <a:latin typeface="Century Gothic" panose="020B0502020202020204" pitchFamily="34" charset="0"/>
              </a:rPr>
              <a:t>MEB Teftiş Kurulu Başkanlığı</a:t>
            </a:r>
          </a:p>
          <a:p>
            <a:pPr>
              <a:lnSpc>
                <a:spcPct val="100000"/>
              </a:lnSpc>
              <a:spcBef>
                <a:spcPts val="0"/>
              </a:spcBef>
            </a:pPr>
            <a:endParaRPr lang="tr-TR" sz="2000" b="1" dirty="0">
              <a:solidFill>
                <a:schemeClr val="tx1">
                  <a:lumMod val="65000"/>
                  <a:lumOff val="35000"/>
                </a:schemeClr>
              </a:solidFill>
              <a:latin typeface="Century Gothic" panose="020B0502020202020204" pitchFamily="34" charset="0"/>
            </a:endParaRPr>
          </a:p>
          <a:p>
            <a:pPr>
              <a:lnSpc>
                <a:spcPct val="100000"/>
              </a:lnSpc>
              <a:spcBef>
                <a:spcPts val="0"/>
              </a:spcBef>
            </a:pPr>
            <a:r>
              <a:rPr lang="tr-TR" sz="2000" b="1" dirty="0" smtClean="0">
                <a:solidFill>
                  <a:srgbClr val="FF0000"/>
                </a:solidFill>
                <a:latin typeface="Century Gothic" panose="020B0502020202020204" pitchFamily="34" charset="0"/>
              </a:rPr>
              <a:t>Nisan </a:t>
            </a:r>
            <a:r>
              <a:rPr lang="tr-TR" sz="2000" b="1" dirty="0">
                <a:solidFill>
                  <a:srgbClr val="FF0000"/>
                </a:solidFill>
                <a:latin typeface="Century Gothic" panose="020B0502020202020204" pitchFamily="34" charset="0"/>
              </a:rPr>
              <a:t>2022</a:t>
            </a:r>
            <a:endParaRPr lang="tr-TR" sz="2000" b="1" dirty="0">
              <a:solidFill>
                <a:srgbClr val="FF0000"/>
              </a:solidFill>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23477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615094"/>
            <a:ext cx="11083900" cy="871869"/>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4. Rehberlik Denetim </a:t>
            </a:r>
            <a:r>
              <a:rPr lang="tr-TR" sz="3600" b="1" dirty="0">
                <a:solidFill>
                  <a:srgbClr val="0070C0"/>
                </a:solidFill>
                <a:latin typeface="Century Gothic" panose="020B0502020202020204" pitchFamily="34" charset="0"/>
                <a:cs typeface="Calibri" panose="020F0502020204030204" pitchFamily="34" charset="0"/>
              </a:rPr>
              <a:t>İlke ve </a:t>
            </a:r>
            <a:r>
              <a:rPr lang="tr-TR" sz="3600" b="1" dirty="0" smtClean="0">
                <a:solidFill>
                  <a:srgbClr val="0070C0"/>
                </a:solidFill>
                <a:latin typeface="Century Gothic" panose="020B0502020202020204" pitchFamily="34" charset="0"/>
                <a:cs typeface="Calibri" panose="020F0502020204030204" pitchFamily="34" charset="0"/>
              </a:rPr>
              <a:t>Standartları</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10</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420914" y="1658905"/>
            <a:ext cx="11350171" cy="5204502"/>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smtClean="0">
                <a:solidFill>
                  <a:schemeClr val="accent5">
                    <a:lumMod val="50000"/>
                  </a:schemeClr>
                </a:solidFill>
                <a:latin typeface="Century Gothic" panose="020B0502020202020204" pitchFamily="34" charset="0"/>
              </a:rPr>
              <a:t>Rehberlik ve Denetim İlkeleri </a:t>
            </a:r>
          </a:p>
          <a:p>
            <a:pPr marL="0" lvl="0" indent="0" algn="just" eaLnBrk="0" fontAlgn="base" hangingPunct="0">
              <a:spcBef>
                <a:spcPct val="0"/>
              </a:spcBef>
              <a:spcAft>
                <a:spcPct val="0"/>
              </a:spcAft>
              <a:buNone/>
              <a:defRPr/>
            </a:pPr>
            <a:r>
              <a:rPr lang="tr-TR" sz="2000" dirty="0"/>
              <a:t>Teftiş Kurulu Başkanlığınca hazırlanan </a:t>
            </a:r>
            <a:r>
              <a:rPr lang="tr-TR" sz="2000" b="1" dirty="0">
                <a:hlinkClick r:id="rId5" action="ppaction://hlinkfile"/>
              </a:rPr>
              <a:t>rehberlik ve denetim rehberlerinde</a:t>
            </a:r>
            <a:r>
              <a:rPr lang="tr-TR" sz="2000" dirty="0"/>
              <a:t> denetim ilke ve esasları belirlenmiştir</a:t>
            </a:r>
            <a:r>
              <a:rPr lang="tr-TR" sz="2000" dirty="0" smtClean="0"/>
              <a:t>.</a:t>
            </a:r>
          </a:p>
          <a:p>
            <a:pPr marL="0" indent="0" algn="just" eaLnBrk="0" fontAlgn="base" hangingPunct="0">
              <a:spcBef>
                <a:spcPts val="600"/>
              </a:spcBef>
              <a:spcAft>
                <a:spcPct val="0"/>
              </a:spcAft>
              <a:buNone/>
              <a:defRPr/>
            </a:pPr>
            <a:r>
              <a:rPr lang="tr-TR" sz="2000" dirty="0" smtClean="0"/>
              <a:t>Rehberlik </a:t>
            </a:r>
            <a:r>
              <a:rPr lang="tr-TR" sz="2000" dirty="0"/>
              <a:t>ve denetimde aşağıdaki ilkeler gözetilir:</a:t>
            </a:r>
          </a:p>
          <a:p>
            <a:pPr marL="457200" indent="-457200" algn="just" eaLnBrk="0" fontAlgn="base" hangingPunct="0">
              <a:spcBef>
                <a:spcPts val="600"/>
              </a:spcBef>
              <a:spcAft>
                <a:spcPct val="0"/>
              </a:spcAft>
              <a:buAutoNum type="alphaLcParenR"/>
              <a:defRPr/>
            </a:pPr>
            <a:r>
              <a:rPr lang="tr-TR" sz="2000" dirty="0"/>
              <a:t>Bireysel ve </a:t>
            </a:r>
            <a:r>
              <a:rPr lang="tr-TR" sz="2000" dirty="0" smtClean="0"/>
              <a:t>kurumsal farklılıklar ile çevresel faktörleri dikkate almalıdır. </a:t>
            </a:r>
          </a:p>
          <a:p>
            <a:pPr marL="0" indent="0" algn="just" eaLnBrk="0" fontAlgn="base" hangingPunct="0">
              <a:spcBef>
                <a:spcPts val="600"/>
              </a:spcBef>
              <a:spcAft>
                <a:spcPct val="0"/>
              </a:spcAft>
              <a:buNone/>
              <a:defRPr/>
            </a:pPr>
            <a:r>
              <a:rPr lang="tr-TR" sz="2000" dirty="0" smtClean="0"/>
              <a:t>b</a:t>
            </a:r>
            <a:r>
              <a:rPr lang="tr-TR" sz="2000" dirty="0"/>
              <a:t>) Yol gösterici ve önleyici rehberliği öne çıkararak düzeltmeyi, iyileştirmeyi ve geliştirmeyi esas almalıdır. </a:t>
            </a:r>
            <a:endParaRPr lang="tr-TR" sz="2000" dirty="0" smtClean="0"/>
          </a:p>
          <a:p>
            <a:pPr marL="0" indent="0" algn="just" eaLnBrk="0" fontAlgn="base" hangingPunct="0">
              <a:spcBef>
                <a:spcPts val="600"/>
              </a:spcBef>
              <a:spcAft>
                <a:spcPct val="0"/>
              </a:spcAft>
              <a:buNone/>
              <a:defRPr/>
            </a:pPr>
            <a:r>
              <a:rPr lang="tr-TR" sz="2000" dirty="0" smtClean="0"/>
              <a:t>c</a:t>
            </a:r>
            <a:r>
              <a:rPr lang="tr-TR" sz="2000" dirty="0"/>
              <a:t>) İyi uygulama örneklerini yaygınlaştırmalıdır. </a:t>
            </a:r>
            <a:endParaRPr lang="tr-TR" sz="2000" dirty="0" smtClean="0"/>
          </a:p>
          <a:p>
            <a:pPr marL="0" indent="0" algn="just" eaLnBrk="0" fontAlgn="base" hangingPunct="0">
              <a:spcBef>
                <a:spcPts val="600"/>
              </a:spcBef>
              <a:spcAft>
                <a:spcPct val="0"/>
              </a:spcAft>
              <a:buNone/>
              <a:defRPr/>
            </a:pPr>
            <a:r>
              <a:rPr lang="tr-TR" sz="2000" dirty="0" smtClean="0"/>
              <a:t>ç</a:t>
            </a:r>
            <a:r>
              <a:rPr lang="tr-TR" sz="2000" dirty="0"/>
              <a:t>) Sistemin risk alanlarının belirlenmesini ve giderilmesini sağlamalıdır. </a:t>
            </a:r>
            <a:endParaRPr lang="tr-TR" sz="2000" dirty="0" smtClean="0"/>
          </a:p>
          <a:p>
            <a:pPr marL="0" indent="0" algn="just" eaLnBrk="0" fontAlgn="base" hangingPunct="0">
              <a:spcBef>
                <a:spcPts val="600"/>
              </a:spcBef>
              <a:spcAft>
                <a:spcPct val="0"/>
              </a:spcAft>
              <a:buNone/>
              <a:defRPr/>
            </a:pPr>
            <a:r>
              <a:rPr lang="tr-TR" sz="2000" dirty="0" smtClean="0"/>
              <a:t>d</a:t>
            </a:r>
            <a:r>
              <a:rPr lang="tr-TR" sz="2000" dirty="0"/>
              <a:t>) Usulsüzlük ve yolsuzlukları önlemelidir. </a:t>
            </a:r>
            <a:endParaRPr lang="tr-TR" sz="2000" dirty="0" smtClean="0"/>
          </a:p>
          <a:p>
            <a:pPr marL="0" indent="0" algn="just" eaLnBrk="0" fontAlgn="base" hangingPunct="0">
              <a:spcBef>
                <a:spcPts val="600"/>
              </a:spcBef>
              <a:spcAft>
                <a:spcPct val="0"/>
              </a:spcAft>
              <a:buNone/>
              <a:defRPr/>
            </a:pPr>
            <a:r>
              <a:rPr lang="tr-TR" sz="2000" dirty="0" smtClean="0"/>
              <a:t>e</a:t>
            </a:r>
            <a:r>
              <a:rPr lang="tr-TR" sz="2000" dirty="0"/>
              <a:t>) Açık, şeffaf, eşit, demokratik, bütüncül, güvenilir ve tarafsız olmalıdır. </a:t>
            </a:r>
            <a:endParaRPr lang="tr-TR" sz="2000" dirty="0" smtClean="0"/>
          </a:p>
          <a:p>
            <a:pPr marL="0" indent="0" algn="just" eaLnBrk="0" fontAlgn="base" hangingPunct="0">
              <a:spcBef>
                <a:spcPts val="600"/>
              </a:spcBef>
              <a:spcAft>
                <a:spcPct val="0"/>
              </a:spcAft>
              <a:buNone/>
              <a:defRPr/>
            </a:pPr>
            <a:r>
              <a:rPr lang="tr-TR" sz="2000" dirty="0" smtClean="0"/>
              <a:t>f</a:t>
            </a:r>
            <a:r>
              <a:rPr lang="tr-TR" sz="2000" dirty="0"/>
              <a:t>) İşbirliğini ve katılımı esas almalıdır. </a:t>
            </a:r>
            <a:endParaRPr lang="tr-TR" sz="2000" dirty="0" smtClean="0"/>
          </a:p>
          <a:p>
            <a:pPr marL="0" indent="0" algn="just" eaLnBrk="0" fontAlgn="base" hangingPunct="0">
              <a:spcBef>
                <a:spcPts val="600"/>
              </a:spcBef>
              <a:spcAft>
                <a:spcPct val="0"/>
              </a:spcAft>
              <a:buNone/>
              <a:defRPr/>
            </a:pPr>
            <a:r>
              <a:rPr lang="tr-TR" sz="2000" dirty="0" smtClean="0"/>
              <a:t>g</a:t>
            </a:r>
            <a:r>
              <a:rPr lang="tr-TR" sz="2000" dirty="0"/>
              <a:t>) Başarıyı ön plana çıkarmalı, teşvik etmeli ve ödüllendirmelidir. </a:t>
            </a:r>
            <a:endParaRPr lang="tr-TR" sz="2000" dirty="0" smtClean="0"/>
          </a:p>
          <a:p>
            <a:pPr marL="0" indent="0" algn="just" eaLnBrk="0" fontAlgn="base" hangingPunct="0">
              <a:spcBef>
                <a:spcPts val="600"/>
              </a:spcBef>
              <a:spcAft>
                <a:spcPct val="0"/>
              </a:spcAft>
              <a:buNone/>
              <a:defRPr/>
            </a:pPr>
            <a:r>
              <a:rPr lang="tr-TR" sz="2000" dirty="0" smtClean="0"/>
              <a:t>ğ</a:t>
            </a:r>
            <a:r>
              <a:rPr lang="tr-TR" sz="2000" dirty="0"/>
              <a:t>) Bilimsel ve objektif esaslara dayalı olmalıdır</a:t>
            </a:r>
            <a:r>
              <a:rPr lang="tr-TR" sz="2000" dirty="0" smtClean="0"/>
              <a:t>. </a:t>
            </a:r>
          </a:p>
          <a:p>
            <a:pPr marL="0" indent="0" algn="just" eaLnBrk="0" fontAlgn="base" hangingPunct="0">
              <a:spcBef>
                <a:spcPts val="600"/>
              </a:spcBef>
              <a:spcAft>
                <a:spcPct val="0"/>
              </a:spcAft>
              <a:buNone/>
              <a:defRPr/>
            </a:pPr>
            <a:r>
              <a:rPr lang="tr-TR" sz="2000" dirty="0" smtClean="0"/>
              <a:t>h</a:t>
            </a:r>
            <a:r>
              <a:rPr lang="tr-TR" sz="2000" dirty="0"/>
              <a:t>) Etkili, ekonomik ve verimli olmalıdır.</a:t>
            </a:r>
            <a:endParaRPr lang="tr-TR" sz="20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smtClean="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5020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1739" y="1138660"/>
            <a:ext cx="7100210"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11</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232228" y="1288076"/>
            <a:ext cx="6883467" cy="7405104"/>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smtClean="0">
                <a:solidFill>
                  <a:schemeClr val="accent5">
                    <a:lumMod val="50000"/>
                  </a:schemeClr>
                </a:solidFill>
                <a:latin typeface="Century Gothic" panose="020B0502020202020204" pitchFamily="34" charset="0"/>
              </a:rPr>
              <a:t>Görev Standartları</a:t>
            </a:r>
          </a:p>
          <a:p>
            <a:pPr marL="0" lvl="0" indent="0" algn="just" eaLnBrk="0" fontAlgn="base" hangingPunct="0">
              <a:spcBef>
                <a:spcPct val="0"/>
              </a:spcBef>
              <a:spcAft>
                <a:spcPct val="0"/>
              </a:spcAft>
              <a:buNone/>
              <a:defRPr/>
            </a:pPr>
            <a:endParaRPr lang="tr-TR" sz="2400" b="1" dirty="0" smtClean="0">
              <a:solidFill>
                <a:schemeClr val="accent5">
                  <a:lumMod val="50000"/>
                </a:schemeClr>
              </a:solidFill>
              <a:latin typeface="Century Gothic" panose="020B0502020202020204" pitchFamily="34" charset="0"/>
            </a:endParaRPr>
          </a:p>
          <a:p>
            <a:pPr algn="just" eaLnBrk="0" fontAlgn="base" hangingPunct="0">
              <a:spcBef>
                <a:spcPct val="0"/>
              </a:spcBef>
              <a:spcAft>
                <a:spcPct val="0"/>
              </a:spcAft>
              <a:defRPr/>
            </a:pPr>
            <a:r>
              <a:rPr lang="tr-TR" sz="2400" dirty="0" smtClean="0"/>
              <a:t>Müfettişlerin görevlerin </a:t>
            </a:r>
            <a:r>
              <a:rPr lang="tr-TR" sz="2400" dirty="0"/>
              <a:t>amacına uygun, verimli ve etkin bir şekilde yerine getirilmesini, görev sonuçlarının adil, hukuka uygun ve güvenilir olmasını temin </a:t>
            </a:r>
            <a:r>
              <a:rPr lang="tr-TR" sz="2400" dirty="0" smtClean="0"/>
              <a:t>etmek,</a:t>
            </a:r>
          </a:p>
          <a:p>
            <a:pPr algn="just" eaLnBrk="0" fontAlgn="base" hangingPunct="0">
              <a:spcBef>
                <a:spcPct val="0"/>
              </a:spcBef>
              <a:spcAft>
                <a:spcPct val="0"/>
              </a:spcAft>
              <a:defRPr/>
            </a:pPr>
            <a:endParaRPr lang="tr-TR" sz="2400" dirty="0" smtClean="0"/>
          </a:p>
          <a:p>
            <a:pPr algn="just" eaLnBrk="0" fontAlgn="base" hangingPunct="0">
              <a:spcBef>
                <a:spcPct val="0"/>
              </a:spcBef>
              <a:spcAft>
                <a:spcPct val="0"/>
              </a:spcAft>
              <a:defRPr/>
            </a:pPr>
            <a:r>
              <a:rPr lang="tr-TR" sz="2400" dirty="0" smtClean="0"/>
              <a:t>Bakanlık müfettişlerin </a:t>
            </a:r>
            <a:r>
              <a:rPr lang="tr-TR" sz="2400" dirty="0"/>
              <a:t>uymaları gereken genel ilke ve kuralları belirlemek, görevlerin yürütülmesinde uygulama birliğini </a:t>
            </a:r>
            <a:r>
              <a:rPr lang="tr-TR" sz="2400" dirty="0" smtClean="0"/>
              <a:t>sağlamak amacıyla </a:t>
            </a:r>
            <a:r>
              <a:rPr lang="tr-TR" sz="2400" b="1" dirty="0" smtClean="0">
                <a:hlinkClick r:id="rId5" action="ppaction://hlinkfile"/>
              </a:rPr>
              <a:t>Görev Standartları </a:t>
            </a:r>
            <a:r>
              <a:rPr lang="tr-TR" sz="2400" dirty="0" smtClean="0"/>
              <a:t>oluşturulmuştur.</a:t>
            </a:r>
          </a:p>
          <a:p>
            <a:pPr algn="just" eaLnBrk="0" fontAlgn="base" hangingPunct="0">
              <a:spcBef>
                <a:spcPct val="0"/>
              </a:spcBef>
              <a:spcAft>
                <a:spcPct val="0"/>
              </a:spcAft>
              <a:defRPr/>
            </a:pPr>
            <a:endParaRPr lang="tr-TR" sz="2400" b="1" dirty="0">
              <a:solidFill>
                <a:schemeClr val="accent5">
                  <a:lumMod val="50000"/>
                </a:schemeClr>
              </a:solidFill>
              <a:latin typeface="Century Gothic" panose="020B0502020202020204" pitchFamily="34" charset="0"/>
            </a:endParaRPr>
          </a:p>
          <a:p>
            <a:pPr algn="just" eaLnBrk="0" fontAlgn="base" hangingPunct="0">
              <a:spcBef>
                <a:spcPct val="0"/>
              </a:spcBef>
              <a:spcAft>
                <a:spcPct val="0"/>
              </a:spcAft>
              <a:defRPr/>
            </a:pPr>
            <a:r>
              <a:rPr lang="tr-TR" sz="2400" dirty="0" smtClean="0"/>
              <a:t>Müfettişler görevlerini yürütürken bu standartlara uymakla yükümlüdür.</a:t>
            </a:r>
            <a:endParaRPr lang="tr-TR" sz="2400" dirty="0"/>
          </a:p>
          <a:p>
            <a:pPr algn="just" eaLnBrk="0" fontAlgn="base" hangingPunct="0">
              <a:spcBef>
                <a:spcPct val="0"/>
              </a:spcBef>
              <a:spcAft>
                <a:spcPct val="0"/>
              </a:spcAft>
              <a:defRPr/>
            </a:pPr>
            <a:endParaRPr lang="tr-TR" sz="2400" b="1"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smtClean="0">
                <a:solidFill>
                  <a:schemeClr val="accent5">
                    <a:lumMod val="50000"/>
                  </a:schemeClr>
                </a:solidFill>
                <a:latin typeface="Century Gothic" panose="020B0502020202020204" pitchFamily="34" charset="0"/>
              </a:rPr>
              <a:t>Kalite Çerçevesi</a:t>
            </a: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smtClean="0">
                <a:solidFill>
                  <a:schemeClr val="accent5">
                    <a:lumMod val="50000"/>
                  </a:schemeClr>
                </a:solidFill>
                <a:latin typeface="Century Gothic" panose="020B0502020202020204" pitchFamily="34" charset="0"/>
              </a:rPr>
              <a:t>Okul Kurum Denetim Rehberleri</a:t>
            </a: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pic>
        <p:nvPicPr>
          <p:cNvPr id="6" name="Resim 5"/>
          <p:cNvPicPr>
            <a:picLocks noChangeAspect="1"/>
          </p:cNvPicPr>
          <p:nvPr/>
        </p:nvPicPr>
        <p:blipFill>
          <a:blip r:embed="rId6"/>
          <a:stretch>
            <a:fillRect/>
          </a:stretch>
        </p:blipFill>
        <p:spPr>
          <a:xfrm>
            <a:off x="7413771" y="1138660"/>
            <a:ext cx="4073719" cy="5719340"/>
          </a:xfrm>
          <a:prstGeom prst="rect">
            <a:avLst/>
          </a:prstGeom>
        </p:spPr>
      </p:pic>
    </p:spTree>
    <p:extLst>
      <p:ext uri="{BB962C8B-B14F-4D97-AF65-F5344CB8AC3E}">
        <p14:creationId xmlns:p14="http://schemas.microsoft.com/office/powerpoint/2010/main" val="85035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1739" y="1138660"/>
            <a:ext cx="7100210"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12</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232228" y="1288076"/>
            <a:ext cx="7049721" cy="5078313"/>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a:solidFill>
                  <a:schemeClr val="accent5">
                    <a:lumMod val="50000"/>
                  </a:schemeClr>
                </a:solidFill>
                <a:latin typeface="Century Gothic" panose="020B0502020202020204" pitchFamily="34" charset="0"/>
              </a:rPr>
              <a:t>Kalite </a:t>
            </a:r>
            <a:r>
              <a:rPr lang="tr-TR" sz="2400" b="1" dirty="0" smtClean="0">
                <a:solidFill>
                  <a:schemeClr val="accent5">
                    <a:lumMod val="50000"/>
                  </a:schemeClr>
                </a:solidFill>
                <a:latin typeface="Century Gothic" panose="020B0502020202020204" pitchFamily="34" charset="0"/>
              </a:rPr>
              <a:t>Çerçevesi</a:t>
            </a:r>
          </a:p>
          <a:p>
            <a:pPr marL="0" lvl="0" indent="0" algn="just" eaLnBrk="0" fontAlgn="base" hangingPunct="0">
              <a:spcBef>
                <a:spcPct val="0"/>
              </a:spcBef>
              <a:spcAft>
                <a:spcPct val="0"/>
              </a:spcAft>
              <a:buNone/>
              <a:defRPr/>
            </a:pPr>
            <a:r>
              <a:rPr lang="tr-TR" sz="2400" dirty="0" smtClean="0"/>
              <a:t>2014 yılında Milli Eğitim Bakanlığı tarafından;</a:t>
            </a:r>
            <a:endParaRPr lang="tr-TR" sz="2400" dirty="0"/>
          </a:p>
          <a:p>
            <a:pPr algn="just" eaLnBrk="0" fontAlgn="base" hangingPunct="0">
              <a:spcBef>
                <a:spcPct val="0"/>
              </a:spcBef>
              <a:spcAft>
                <a:spcPct val="0"/>
              </a:spcAft>
              <a:defRPr/>
            </a:pPr>
            <a:r>
              <a:rPr lang="tr-TR" sz="2400" dirty="0" smtClean="0"/>
              <a:t>Eğitim ve öğretim sisteminin genel hedeflerini belirgin hale getirmek ve kaliteyi artırmak,</a:t>
            </a:r>
            <a:endParaRPr lang="tr-TR" sz="2400" dirty="0"/>
          </a:p>
          <a:p>
            <a:pPr algn="just" eaLnBrk="0" fontAlgn="base" hangingPunct="0">
              <a:spcBef>
                <a:spcPct val="0"/>
              </a:spcBef>
              <a:spcAft>
                <a:spcPct val="0"/>
              </a:spcAft>
              <a:defRPr/>
            </a:pPr>
            <a:r>
              <a:rPr lang="tr-TR" sz="2400" dirty="0" smtClean="0"/>
              <a:t>Eğitim </a:t>
            </a:r>
            <a:r>
              <a:rPr lang="tr-TR" sz="2400" dirty="0"/>
              <a:t>ve </a:t>
            </a:r>
            <a:r>
              <a:rPr lang="tr-TR" sz="2400" dirty="0" smtClean="0"/>
              <a:t>öğretim sisteminin kalite standardını ve kriterlerini belirlemek,</a:t>
            </a:r>
            <a:endParaRPr lang="tr-TR" sz="2400" dirty="0"/>
          </a:p>
          <a:p>
            <a:pPr algn="just" eaLnBrk="0" fontAlgn="base" hangingPunct="0">
              <a:spcBef>
                <a:spcPct val="0"/>
              </a:spcBef>
              <a:spcAft>
                <a:spcPct val="0"/>
              </a:spcAft>
              <a:defRPr/>
            </a:pPr>
            <a:r>
              <a:rPr lang="tr-TR" sz="2400" dirty="0" smtClean="0"/>
              <a:t>Eğitim </a:t>
            </a:r>
            <a:r>
              <a:rPr lang="tr-TR" sz="2400" dirty="0"/>
              <a:t>ve </a:t>
            </a:r>
            <a:r>
              <a:rPr lang="tr-TR" sz="2400" dirty="0" smtClean="0"/>
              <a:t>öğretim sistemini uluslararası standartlara ulaştırmak,</a:t>
            </a:r>
            <a:endParaRPr lang="tr-TR" sz="2400" dirty="0"/>
          </a:p>
          <a:p>
            <a:pPr algn="just" eaLnBrk="0" fontAlgn="base" hangingPunct="0">
              <a:spcBef>
                <a:spcPct val="0"/>
              </a:spcBef>
              <a:spcAft>
                <a:spcPct val="0"/>
              </a:spcAft>
              <a:defRPr/>
            </a:pPr>
            <a:r>
              <a:rPr lang="tr-TR" sz="2400" dirty="0" smtClean="0"/>
              <a:t>Eğitim </a:t>
            </a:r>
            <a:r>
              <a:rPr lang="tr-TR" sz="2400" dirty="0"/>
              <a:t>ve </a:t>
            </a:r>
            <a:r>
              <a:rPr lang="tr-TR" sz="2400" dirty="0" smtClean="0"/>
              <a:t>öğretim sistemini şeffaflaştırarak hesap verebilirliği artırmak,</a:t>
            </a:r>
          </a:p>
          <a:p>
            <a:pPr marL="0" indent="0" algn="just" eaLnBrk="0" fontAlgn="base" hangingPunct="0">
              <a:spcBef>
                <a:spcPct val="0"/>
              </a:spcBef>
              <a:spcAft>
                <a:spcPct val="0"/>
              </a:spcAft>
              <a:buNone/>
              <a:defRPr/>
            </a:pPr>
            <a:r>
              <a:rPr lang="tr-TR" sz="2400" dirty="0" smtClean="0"/>
              <a:t>amacıyla </a:t>
            </a:r>
            <a:r>
              <a:rPr lang="tr-TR" sz="2400" dirty="0" smtClean="0">
                <a:hlinkClick r:id="rId5" action="ppaction://hlinkfile"/>
              </a:rPr>
              <a:t>Millî Eğitim Kalite Çerçevesi </a:t>
            </a:r>
            <a:r>
              <a:rPr lang="tr-TR" sz="2400" dirty="0" smtClean="0"/>
              <a:t>oluşturulmuştur.</a:t>
            </a:r>
          </a:p>
          <a:p>
            <a:pPr marL="0" indent="0" algn="just" eaLnBrk="0" fontAlgn="base" hangingPunct="0">
              <a:spcBef>
                <a:spcPct val="0"/>
              </a:spcBef>
              <a:spcAft>
                <a:spcPct val="0"/>
              </a:spcAft>
              <a:buNone/>
              <a:defRPr/>
            </a:pPr>
            <a:endParaRPr lang="tr-TR" sz="2400" dirty="0" smtClean="0"/>
          </a:p>
          <a:p>
            <a:pPr marL="0" indent="0" algn="just" eaLnBrk="0" fontAlgn="base" hangingPunct="0">
              <a:spcBef>
                <a:spcPct val="0"/>
              </a:spcBef>
              <a:spcAft>
                <a:spcPct val="0"/>
              </a:spcAft>
              <a:buNone/>
              <a:defRPr/>
            </a:pPr>
            <a:r>
              <a:rPr lang="tr-TR" sz="2400" dirty="0"/>
              <a:t>Millî Eğitim Kalite </a:t>
            </a:r>
            <a:r>
              <a:rPr lang="tr-TR" sz="2400" dirty="0" err="1" smtClean="0"/>
              <a:t>Çerçevesi’nin</a:t>
            </a:r>
            <a:r>
              <a:rPr lang="tr-TR" sz="2400" dirty="0" smtClean="0"/>
              <a:t> eğitim denetiminde uygulanmasına yönelik çalışmalarımız devam etmektedir. </a:t>
            </a:r>
            <a:endParaRPr lang="tr-TR" sz="2400" dirty="0">
              <a:solidFill>
                <a:schemeClr val="accent5">
                  <a:lumMod val="50000"/>
                </a:schemeClr>
              </a:solidFill>
              <a:latin typeface="Century Gothic" panose="020B0502020202020204" pitchFamily="34" charset="0"/>
            </a:endParaRPr>
          </a:p>
        </p:txBody>
      </p:sp>
      <p:pic>
        <p:nvPicPr>
          <p:cNvPr id="2" name="Resim 1"/>
          <p:cNvPicPr>
            <a:picLocks noChangeAspect="1"/>
          </p:cNvPicPr>
          <p:nvPr/>
        </p:nvPicPr>
        <p:blipFill>
          <a:blip r:embed="rId6"/>
          <a:stretch>
            <a:fillRect/>
          </a:stretch>
        </p:blipFill>
        <p:spPr>
          <a:xfrm>
            <a:off x="7332438" y="1288076"/>
            <a:ext cx="4738796" cy="5233365"/>
          </a:xfrm>
          <a:prstGeom prst="rect">
            <a:avLst/>
          </a:prstGeom>
        </p:spPr>
      </p:pic>
    </p:spTree>
    <p:extLst>
      <p:ext uri="{BB962C8B-B14F-4D97-AF65-F5344CB8AC3E}">
        <p14:creationId xmlns:p14="http://schemas.microsoft.com/office/powerpoint/2010/main" val="17502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1739" y="1138660"/>
            <a:ext cx="7515846"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13</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232228" y="1029747"/>
            <a:ext cx="7581736" cy="5681555"/>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b="1" dirty="0" smtClean="0">
                <a:solidFill>
                  <a:schemeClr val="accent5">
                    <a:lumMod val="50000"/>
                  </a:schemeClr>
                </a:solidFill>
                <a:latin typeface="Century Gothic" panose="020B0502020202020204" pitchFamily="34" charset="0"/>
              </a:rPr>
              <a:t>Okul </a:t>
            </a:r>
            <a:r>
              <a:rPr lang="tr-TR" sz="2400" b="1" dirty="0">
                <a:solidFill>
                  <a:schemeClr val="accent5">
                    <a:lumMod val="50000"/>
                  </a:schemeClr>
                </a:solidFill>
                <a:latin typeface="Century Gothic" panose="020B0502020202020204" pitchFamily="34" charset="0"/>
              </a:rPr>
              <a:t>Kurum Denetim </a:t>
            </a:r>
            <a:r>
              <a:rPr lang="tr-TR" sz="2400" b="1" dirty="0" smtClean="0">
                <a:solidFill>
                  <a:schemeClr val="accent5">
                    <a:lumMod val="50000"/>
                  </a:schemeClr>
                </a:solidFill>
                <a:latin typeface="Century Gothic" panose="020B0502020202020204" pitchFamily="34" charset="0"/>
              </a:rPr>
              <a:t>Rehberleri</a:t>
            </a:r>
          </a:p>
          <a:p>
            <a:pPr marL="0" lvl="0" indent="0" algn="just" eaLnBrk="0" fontAlgn="base" hangingPunct="0">
              <a:spcBef>
                <a:spcPct val="0"/>
              </a:spcBef>
              <a:spcAft>
                <a:spcPct val="0"/>
              </a:spcAft>
              <a:buNone/>
              <a:defRPr/>
            </a:pPr>
            <a:r>
              <a:rPr lang="tr-TR" sz="2400" dirty="0" smtClean="0"/>
              <a:t>Millî </a:t>
            </a:r>
            <a:r>
              <a:rPr lang="tr-TR" sz="2400" dirty="0"/>
              <a:t>Eğitim Bakanlığına bağlı resmi ve özel okul ve kurumların denetiminde uygulanacak esasları </a:t>
            </a:r>
            <a:r>
              <a:rPr lang="tr-TR" sz="2400" dirty="0" smtClean="0"/>
              <a:t>belirlemek amacıyla, Teftiş Kurulu Başkanlığınca okul/kurum türlerine özgü denetim rehberleri hazırlanmıştır.</a:t>
            </a:r>
          </a:p>
          <a:p>
            <a:pPr marL="0" lvl="0" indent="0" algn="just" eaLnBrk="0" fontAlgn="base" hangingPunct="0">
              <a:spcBef>
                <a:spcPct val="0"/>
              </a:spcBef>
              <a:spcAft>
                <a:spcPct val="0"/>
              </a:spcAft>
              <a:buNone/>
              <a:defRPr/>
            </a:pPr>
            <a:r>
              <a:rPr lang="tr-TR" sz="2400" dirty="0" smtClean="0"/>
              <a:t>Gerek Teftiş Kurulu Başkanlınca, gerekse Eğitim Müfettişlikleri başkanlıklarınca yürütülen denetimlerde </a:t>
            </a:r>
            <a:r>
              <a:rPr lang="tr-TR" sz="2400" dirty="0"/>
              <a:t>denetim rehberleri </a:t>
            </a:r>
            <a:r>
              <a:rPr lang="tr-TR" sz="2400" dirty="0" smtClean="0"/>
              <a:t>esas alınır.</a:t>
            </a:r>
          </a:p>
          <a:p>
            <a:pPr marL="0" lvl="0" indent="0" algn="just" eaLnBrk="0" fontAlgn="base" hangingPunct="0">
              <a:spcBef>
                <a:spcPct val="0"/>
              </a:spcBef>
              <a:spcAft>
                <a:spcPct val="0"/>
              </a:spcAft>
              <a:buNone/>
              <a:defRPr/>
            </a:pPr>
            <a:r>
              <a:rPr lang="tr-TR" sz="2400" dirty="0" smtClean="0"/>
              <a:t>Denetim Rehberleri genel olarak;</a:t>
            </a:r>
          </a:p>
          <a:p>
            <a:r>
              <a:rPr lang="tr-TR" sz="1800" dirty="0">
                <a:solidFill>
                  <a:srgbClr val="0070C0"/>
                </a:solidFill>
              </a:rPr>
              <a:t>A. AMAÇ</a:t>
            </a:r>
            <a:r>
              <a:rPr lang="tr-TR" sz="1800" dirty="0" smtClean="0">
                <a:solidFill>
                  <a:srgbClr val="0070C0"/>
                </a:solidFill>
              </a:rPr>
              <a:t>, KAPSAM, DAYANAK VE TANIMLAR</a:t>
            </a:r>
          </a:p>
          <a:p>
            <a:r>
              <a:rPr lang="tr-TR" sz="1800" dirty="0" smtClean="0">
                <a:solidFill>
                  <a:srgbClr val="0070C0"/>
                </a:solidFill>
              </a:rPr>
              <a:t>B. REHBERLİK VE DENETİM İLKELERİ </a:t>
            </a:r>
          </a:p>
          <a:p>
            <a:r>
              <a:rPr lang="es-ES" sz="1800" dirty="0" smtClean="0">
                <a:solidFill>
                  <a:srgbClr val="0070C0"/>
                </a:solidFill>
              </a:rPr>
              <a:t>C. REHBERLİK VE DENETİM ESASLARI </a:t>
            </a:r>
            <a:endParaRPr lang="es-ES" sz="1800" dirty="0">
              <a:solidFill>
                <a:srgbClr val="0070C0"/>
              </a:solidFill>
            </a:endParaRPr>
          </a:p>
          <a:p>
            <a:r>
              <a:rPr lang="tr-TR" sz="1800" dirty="0" smtClean="0">
                <a:solidFill>
                  <a:srgbClr val="0070C0"/>
                </a:solidFill>
              </a:rPr>
              <a:t>I</a:t>
            </a:r>
            <a:r>
              <a:rPr lang="tr-TR" sz="1800" dirty="0">
                <a:solidFill>
                  <a:srgbClr val="0070C0"/>
                </a:solidFill>
              </a:rPr>
              <a:t>. REHBERLİK VE DENETİM SÜRECİNİN PLANLANMASI VE </a:t>
            </a:r>
            <a:r>
              <a:rPr lang="tr-TR" sz="1800" dirty="0" smtClean="0">
                <a:solidFill>
                  <a:srgbClr val="0070C0"/>
                </a:solidFill>
              </a:rPr>
              <a:t>YÜRÜTÜLMESİ</a:t>
            </a:r>
          </a:p>
          <a:p>
            <a:r>
              <a:rPr lang="tr-TR" sz="1800" dirty="0">
                <a:solidFill>
                  <a:srgbClr val="0070C0"/>
                </a:solidFill>
              </a:rPr>
              <a:t>II. REHBERLİK ve DENETİM RAPORLAMA </a:t>
            </a:r>
            <a:r>
              <a:rPr lang="tr-TR" sz="1800" dirty="0" smtClean="0">
                <a:solidFill>
                  <a:srgbClr val="0070C0"/>
                </a:solidFill>
              </a:rPr>
              <a:t>STANDARTLARI</a:t>
            </a:r>
            <a:endParaRPr lang="tr-TR" sz="1800" dirty="0">
              <a:solidFill>
                <a:srgbClr val="0070C0"/>
              </a:solidFill>
            </a:endParaRPr>
          </a:p>
          <a:p>
            <a:r>
              <a:rPr lang="tr-TR" sz="1800" dirty="0" smtClean="0">
                <a:solidFill>
                  <a:srgbClr val="0070C0"/>
                </a:solidFill>
              </a:rPr>
              <a:t>III</a:t>
            </a:r>
            <a:r>
              <a:rPr lang="tr-TR" sz="1800" dirty="0">
                <a:solidFill>
                  <a:srgbClr val="0070C0"/>
                </a:solidFill>
              </a:rPr>
              <a:t>. İZLEME VE </a:t>
            </a:r>
            <a:r>
              <a:rPr lang="tr-TR" sz="1800" dirty="0" smtClean="0">
                <a:solidFill>
                  <a:srgbClr val="0070C0"/>
                </a:solidFill>
              </a:rPr>
              <a:t>DEĞERLENDİRME</a:t>
            </a:r>
          </a:p>
          <a:p>
            <a:pPr marL="0" lvl="0" indent="0" algn="just" eaLnBrk="0" fontAlgn="base" hangingPunct="0">
              <a:spcBef>
                <a:spcPct val="0"/>
              </a:spcBef>
              <a:spcAft>
                <a:spcPct val="0"/>
              </a:spcAft>
              <a:buNone/>
              <a:defRPr/>
            </a:pPr>
            <a:r>
              <a:rPr lang="tr-TR" sz="2400" dirty="0" smtClean="0"/>
              <a:t>bölümlerinden oluşur.</a:t>
            </a:r>
          </a:p>
        </p:txBody>
      </p:sp>
      <p:pic>
        <p:nvPicPr>
          <p:cNvPr id="5" name="Resim 4"/>
          <p:cNvPicPr>
            <a:picLocks noChangeAspect="1"/>
          </p:cNvPicPr>
          <p:nvPr/>
        </p:nvPicPr>
        <p:blipFill>
          <a:blip r:embed="rId5"/>
          <a:stretch>
            <a:fillRect/>
          </a:stretch>
        </p:blipFill>
        <p:spPr>
          <a:xfrm>
            <a:off x="7938951" y="955279"/>
            <a:ext cx="4086498" cy="5756023"/>
          </a:xfrm>
          <a:prstGeom prst="rect">
            <a:avLst/>
          </a:prstGeom>
          <a:ln>
            <a:solidFill>
              <a:schemeClr val="accent1"/>
            </a:solidFill>
          </a:ln>
        </p:spPr>
      </p:pic>
    </p:spTree>
    <p:extLst>
      <p:ext uri="{BB962C8B-B14F-4D97-AF65-F5344CB8AC3E}">
        <p14:creationId xmlns:p14="http://schemas.microsoft.com/office/powerpoint/2010/main" val="393023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a:solidFill>
                  <a:srgbClr val="0070C0"/>
                </a:solidFill>
                <a:latin typeface="Century Gothic" panose="020B0502020202020204" pitchFamily="34" charset="0"/>
                <a:cs typeface="Calibri" panose="020F0502020204030204" pitchFamily="34" charset="0"/>
              </a:rPr>
              <a:t>Okulların ve Diğer Eğitim Kurumlarının Denetimi</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14</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1795854"/>
            <a:ext cx="11350171" cy="6051913"/>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dirty="0"/>
              <a:t>Okul ve kurumların denetimi önceden belirlenmiş planlara göre, Denetim İlkeleri, Bakanlık Müfettişleri göre standartları ve Denetim Rehberleri dikkate alınarak 3 kişilik bir müfettiş grubunca yürütülür.</a:t>
            </a:r>
          </a:p>
          <a:p>
            <a:pPr marL="0" indent="0">
              <a:buNone/>
            </a:pPr>
            <a:r>
              <a:rPr lang="tr-TR" sz="2400" dirty="0"/>
              <a:t>İl milli eğitim müdürlüklerinin birimleri ile ilçe milli eğitim müdürlüklerinin denetimleri ortalama 3 iş gününde</a:t>
            </a:r>
            <a:r>
              <a:rPr lang="tr-TR" sz="2400" dirty="0" smtClean="0"/>
              <a:t>, okulların </a:t>
            </a:r>
            <a:r>
              <a:rPr lang="tr-TR" sz="2400" dirty="0"/>
              <a:t>ve okullar dışındaki diğer kurumların denetimleri ise kurumların </a:t>
            </a:r>
            <a:r>
              <a:rPr lang="tr-TR" sz="2400" dirty="0" smtClean="0"/>
              <a:t>özelliklerine göre </a:t>
            </a:r>
            <a:r>
              <a:rPr lang="tr-TR" sz="2400" dirty="0"/>
              <a:t>1-2 iş gününde tamamlanır.</a:t>
            </a:r>
            <a:endParaRPr lang="tr-TR" sz="2400" dirty="0" smtClean="0">
              <a:solidFill>
                <a:schemeClr val="accent5">
                  <a:lumMod val="50000"/>
                </a:schemeClr>
              </a:solidFill>
              <a:latin typeface="Century Gothic" panose="020B0502020202020204" pitchFamily="34" charset="0"/>
            </a:endParaRPr>
          </a:p>
          <a:p>
            <a:pPr marL="0" indent="0">
              <a:buNone/>
            </a:pPr>
            <a:r>
              <a:rPr lang="tr-TR" sz="2400" b="1" dirty="0" smtClean="0"/>
              <a:t>Eşgüdümleme </a:t>
            </a:r>
            <a:r>
              <a:rPr lang="tr-TR" sz="2400" b="1" dirty="0"/>
              <a:t>(Koordinasyon)</a:t>
            </a:r>
          </a:p>
          <a:p>
            <a:pPr marL="0" indent="0">
              <a:buNone/>
            </a:pPr>
            <a:r>
              <a:rPr lang="tr-TR" sz="2400" dirty="0"/>
              <a:t>Denetim çalışmalarının gruplar hâlinde yürütülmesi durumunda, o gruptaki </a:t>
            </a:r>
            <a:r>
              <a:rPr lang="tr-TR" sz="2400" dirty="0" smtClean="0"/>
              <a:t>müfettişlerden Başkanlıkça </a:t>
            </a:r>
            <a:r>
              <a:rPr lang="tr-TR" sz="2400" dirty="0"/>
              <a:t>görevlendirilen kişi, çalışma </a:t>
            </a:r>
            <a:r>
              <a:rPr lang="tr-TR" sz="2400" b="1" dirty="0"/>
              <a:t>grubu sorumlusu </a:t>
            </a:r>
            <a:r>
              <a:rPr lang="tr-TR" sz="2400" dirty="0"/>
              <a:t>olur</a:t>
            </a:r>
            <a:r>
              <a:rPr lang="tr-TR" sz="2400" dirty="0" smtClean="0"/>
              <a:t>. </a:t>
            </a:r>
            <a:r>
              <a:rPr lang="tr-TR" sz="2400" b="1" dirty="0" smtClean="0"/>
              <a:t>Grubu Sorumlusu; </a:t>
            </a:r>
            <a:r>
              <a:rPr lang="tr-TR" sz="2400" dirty="0"/>
              <a:t>g</a:t>
            </a:r>
            <a:r>
              <a:rPr lang="tr-TR" sz="2400" dirty="0" smtClean="0"/>
              <a:t>rubu </a:t>
            </a:r>
            <a:r>
              <a:rPr lang="tr-TR" sz="2400" dirty="0"/>
              <a:t>temsil eder, grupça yapılacak inceleme ve denetim </a:t>
            </a:r>
            <a:r>
              <a:rPr lang="tr-TR" sz="2400" dirty="0" smtClean="0"/>
              <a:t>çalışmalarının zamanında </a:t>
            </a:r>
            <a:r>
              <a:rPr lang="tr-TR" sz="2400" dirty="0"/>
              <a:t>ve düzenli bir şekilde yürütülmesini sağlar.</a:t>
            </a:r>
            <a:endParaRPr lang="tr-TR" sz="2400" dirty="0" smtClean="0"/>
          </a:p>
          <a:p>
            <a:pPr marL="0" indent="0">
              <a:buNone/>
            </a:pPr>
            <a:r>
              <a:rPr lang="tr-TR" sz="2400" b="1" dirty="0"/>
              <a:t>Denetime Hazırlık, Bilgi Toplama/Ön </a:t>
            </a:r>
            <a:r>
              <a:rPr lang="tr-TR" sz="2400" b="1" dirty="0" smtClean="0"/>
              <a:t>Araştırma</a:t>
            </a:r>
          </a:p>
          <a:p>
            <a:pPr marL="0" indent="0">
              <a:buNone/>
            </a:pPr>
            <a:r>
              <a:rPr lang="tr-TR" sz="2400" dirty="0"/>
              <a:t>M</a:t>
            </a:r>
            <a:r>
              <a:rPr lang="tr-TR" sz="2400" dirty="0" smtClean="0"/>
              <a:t>üfettişler</a:t>
            </a:r>
            <a:r>
              <a:rPr lang="tr-TR" sz="2400" dirty="0"/>
              <a:t>, gerçekleştireceği rehberlik ve denetim </a:t>
            </a:r>
            <a:r>
              <a:rPr lang="tr-TR" sz="2400" dirty="0" smtClean="0"/>
              <a:t>öncesinde ihtiyaç </a:t>
            </a:r>
            <a:r>
              <a:rPr lang="tr-TR" sz="2400" dirty="0"/>
              <a:t>duyabileceği bilgileri toplayarak bir ön araştırma yapar.</a:t>
            </a: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8604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a:solidFill>
                  <a:srgbClr val="0070C0"/>
                </a:solidFill>
                <a:latin typeface="Century Gothic" panose="020B0502020202020204" pitchFamily="34" charset="0"/>
                <a:cs typeface="Calibri" panose="020F0502020204030204" pitchFamily="34" charset="0"/>
              </a:rPr>
              <a:t>Okulların ve Diğer Eğitim Kurumlarının Denetimi</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15</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4389920"/>
          </a:xfrm>
          <a:prstGeom prst="rect">
            <a:avLst/>
          </a:prstGeom>
        </p:spPr>
        <p:txBody>
          <a:bodyPr wrap="square">
            <a:spAutoFit/>
          </a:bodyPr>
          <a:lstStyle/>
          <a:p>
            <a:pPr marL="0" indent="0">
              <a:buNone/>
            </a:pPr>
            <a:r>
              <a:rPr lang="tr-TR" sz="2400" b="1" dirty="0" smtClean="0"/>
              <a:t>Denetim </a:t>
            </a:r>
            <a:r>
              <a:rPr lang="tr-TR" sz="2400" b="1" dirty="0"/>
              <a:t>Başı Toplantıları</a:t>
            </a:r>
          </a:p>
          <a:p>
            <a:pPr marL="0" indent="0">
              <a:buNone/>
            </a:pPr>
            <a:r>
              <a:rPr lang="tr-TR" sz="2400" dirty="0"/>
              <a:t>Denetim sürecinin başında çalışma grup sorumlusu, denetim grubunda yer </a:t>
            </a:r>
            <a:r>
              <a:rPr lang="tr-TR" sz="2400" dirty="0" smtClean="0"/>
              <a:t>alan müfettişlerle </a:t>
            </a:r>
            <a:r>
              <a:rPr lang="tr-TR" sz="2400" dirty="0"/>
              <a:t>görev mahallinde bir toplantı yapar</a:t>
            </a:r>
            <a:r>
              <a:rPr lang="tr-TR" sz="2400" dirty="0" smtClean="0"/>
              <a:t>. </a:t>
            </a:r>
          </a:p>
          <a:p>
            <a:pPr marL="0" indent="0" algn="just">
              <a:buNone/>
            </a:pPr>
            <a:r>
              <a:rPr lang="tr-TR" sz="2400" dirty="0" smtClean="0"/>
              <a:t>Ayrıca </a:t>
            </a:r>
            <a:r>
              <a:rPr lang="tr-TR" sz="2400" dirty="0"/>
              <a:t>her bir denetim grubu, denetlenecek okul/kurum yöneticisi ve </a:t>
            </a:r>
            <a:r>
              <a:rPr lang="tr-TR" sz="2400" dirty="0" smtClean="0"/>
              <a:t>personeli ile </a:t>
            </a:r>
            <a:r>
              <a:rPr lang="tr-TR" sz="2400" dirty="0"/>
              <a:t>denetime başlamadan önce bir toplantı yapar. Denetleyen ile denetlenen </a:t>
            </a:r>
            <a:r>
              <a:rPr lang="tr-TR" sz="2400" dirty="0" smtClean="0"/>
              <a:t>arasında eğitim </a:t>
            </a:r>
            <a:r>
              <a:rPr lang="tr-TR" sz="2400" dirty="0"/>
              <a:t>ve öğretimi geliştirme konusunda açık, yapıcı bir iletişim ve iş </a:t>
            </a:r>
            <a:r>
              <a:rPr lang="tr-TR" sz="2400" dirty="0" smtClean="0"/>
              <a:t>birliği sağlanması </a:t>
            </a:r>
            <a:r>
              <a:rPr lang="tr-TR" sz="2400" dirty="0"/>
              <a:t>önemlidir.</a:t>
            </a:r>
            <a:endParaRPr lang="tr-TR" sz="2400" dirty="0" smtClean="0"/>
          </a:p>
          <a:p>
            <a:pPr marL="0" indent="0">
              <a:buNone/>
            </a:pPr>
            <a:r>
              <a:rPr lang="tr-TR" sz="2400" b="1" dirty="0" smtClean="0"/>
              <a:t>Denetim </a:t>
            </a:r>
            <a:r>
              <a:rPr lang="tr-TR" sz="2400" b="1" dirty="0"/>
              <a:t>Rehberlerinden Faydalanma </a:t>
            </a:r>
            <a:endParaRPr lang="tr-TR" sz="2400" b="1" dirty="0" smtClean="0"/>
          </a:p>
          <a:p>
            <a:pPr marL="0" indent="0" algn="just">
              <a:buNone/>
            </a:pPr>
            <a:r>
              <a:rPr lang="tr-TR" sz="2400" dirty="0"/>
              <a:t>Denetim sürecinde, Başkanlıkça her türden kurum/okul için ayrı ayrı </a:t>
            </a:r>
            <a:r>
              <a:rPr lang="tr-TR" sz="2400" dirty="0" smtClean="0"/>
              <a:t>hazırlanan denetim </a:t>
            </a:r>
            <a:r>
              <a:rPr lang="tr-TR" sz="2400" dirty="0"/>
              <a:t>rehberleri kullanılır</a:t>
            </a:r>
            <a:r>
              <a:rPr lang="tr-TR" sz="2400" dirty="0" smtClean="0"/>
              <a:t>. </a:t>
            </a:r>
            <a:r>
              <a:rPr lang="tr-TR" sz="2400" dirty="0"/>
              <a:t>D</a:t>
            </a:r>
            <a:r>
              <a:rPr lang="tr-TR" sz="2400" dirty="0" smtClean="0"/>
              <a:t>enetim </a:t>
            </a:r>
            <a:r>
              <a:rPr lang="tr-TR" sz="2400" dirty="0"/>
              <a:t>rehberinde yer almayan hususlar </a:t>
            </a:r>
            <a:r>
              <a:rPr lang="tr-TR" sz="2400" dirty="0" smtClean="0"/>
              <a:t>için ilgili </a:t>
            </a:r>
            <a:r>
              <a:rPr lang="tr-TR" sz="2400" dirty="0"/>
              <a:t>mevzuat hükümlerine göre rehberlik ve denetim yapılır. Rehberde yer </a:t>
            </a:r>
            <a:r>
              <a:rPr lang="tr-TR" sz="2400" dirty="0" smtClean="0"/>
              <a:t>alan mevzuat </a:t>
            </a:r>
            <a:r>
              <a:rPr lang="tr-TR" sz="2400" dirty="0"/>
              <a:t>atıfları bilgi amaçlıdır</a:t>
            </a:r>
            <a:r>
              <a:rPr lang="tr-TR" sz="2400" dirty="0" smtClean="0"/>
              <a:t>.</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7359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a:solidFill>
                  <a:srgbClr val="0070C0"/>
                </a:solidFill>
                <a:latin typeface="Century Gothic" panose="020B0502020202020204" pitchFamily="34" charset="0"/>
                <a:cs typeface="Calibri" panose="020F0502020204030204" pitchFamily="34" charset="0"/>
              </a:rPr>
              <a:t>Okulların ve Diğer Eğitim Kurumlarının Denetimi</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16</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468642"/>
          </a:xfrm>
          <a:prstGeom prst="rect">
            <a:avLst/>
          </a:prstGeom>
        </p:spPr>
        <p:txBody>
          <a:bodyPr wrap="square">
            <a:spAutoFit/>
          </a:bodyPr>
          <a:lstStyle/>
          <a:p>
            <a:pPr marL="0" indent="0">
              <a:buNone/>
            </a:pPr>
            <a:r>
              <a:rPr lang="tr-TR" sz="2400" b="1" dirty="0" smtClean="0"/>
              <a:t>Denetimin </a:t>
            </a:r>
            <a:r>
              <a:rPr lang="tr-TR" sz="2400" b="1" dirty="0"/>
              <a:t>Yol Gösterici ve Rehberlik Edici Olması</a:t>
            </a:r>
          </a:p>
          <a:p>
            <a:pPr marL="0" indent="0">
              <a:buNone/>
            </a:pPr>
            <a:r>
              <a:rPr lang="tr-TR" sz="2400" dirty="0" smtClean="0"/>
              <a:t>Sorunların </a:t>
            </a:r>
            <a:r>
              <a:rPr lang="tr-TR" sz="2400" dirty="0"/>
              <a:t>çözümüne ve hizmetlerin kalitesinin artırılmasına yönelik ilgilere </a:t>
            </a:r>
            <a:r>
              <a:rPr lang="tr-TR" sz="2400" dirty="0" smtClean="0"/>
              <a:t>rehberlik edilir</a:t>
            </a:r>
            <a:r>
              <a:rPr lang="tr-TR" sz="2400" dirty="0"/>
              <a:t>, bilgileri alınmadan eleştiri ve yorumlama yapılamaz</a:t>
            </a:r>
            <a:r>
              <a:rPr lang="tr-TR" sz="2400" dirty="0" smtClean="0"/>
              <a:t>.</a:t>
            </a:r>
          </a:p>
          <a:p>
            <a:pPr marL="0" indent="0">
              <a:buNone/>
            </a:pPr>
            <a:r>
              <a:rPr lang="tr-TR" sz="2400" b="1" dirty="0"/>
              <a:t>Önceki Raporların </a:t>
            </a:r>
            <a:r>
              <a:rPr lang="tr-TR" sz="2400" b="1" dirty="0" smtClean="0"/>
              <a:t>Değerlendirilmesi</a:t>
            </a:r>
          </a:p>
          <a:p>
            <a:pPr marL="0" indent="0" algn="just">
              <a:buNone/>
            </a:pPr>
            <a:r>
              <a:rPr lang="tr-TR" sz="2400" dirty="0"/>
              <a:t>Daha önce yapılan denetimlerde düzenlenen denetim raporlarında ve </a:t>
            </a:r>
            <a:r>
              <a:rPr lang="tr-TR" sz="2400" dirty="0" smtClean="0"/>
              <a:t>tebliğlerde tespit </a:t>
            </a:r>
            <a:r>
              <a:rPr lang="tr-TR" sz="2400" dirty="0"/>
              <a:t>ve tenkit edilen hususların düzeltilip düzeltilmediği ve önerilerin yerine </a:t>
            </a:r>
            <a:r>
              <a:rPr lang="tr-TR" sz="2400" dirty="0" smtClean="0"/>
              <a:t>getirilip getirilmediği </a:t>
            </a:r>
            <a:r>
              <a:rPr lang="tr-TR" sz="2400" dirty="0"/>
              <a:t>incelenir. Hazırlanan gelişim planlarında yer alan </a:t>
            </a:r>
            <a:r>
              <a:rPr lang="tr-TR" sz="2400" dirty="0" smtClean="0"/>
              <a:t>faaliyetlerin uygulanma </a:t>
            </a:r>
            <a:r>
              <a:rPr lang="tr-TR" sz="2400" dirty="0"/>
              <a:t>durumu </a:t>
            </a:r>
            <a:r>
              <a:rPr lang="tr-TR" sz="2400" dirty="0" smtClean="0"/>
              <a:t>ile hedeflere </a:t>
            </a:r>
            <a:r>
              <a:rPr lang="tr-TR" sz="2400" dirty="0"/>
              <a:t>ulaşma durumu verilere dayalı olarak </a:t>
            </a:r>
            <a:r>
              <a:rPr lang="tr-TR" sz="2400" dirty="0" smtClean="0"/>
              <a:t>incelenir ve </a:t>
            </a:r>
            <a:r>
              <a:rPr lang="tr-TR" sz="2400" dirty="0"/>
              <a:t>uygulanmayan faaliyetlerin nedenleri sorgulanır. Gerektiğinde gelişim </a:t>
            </a:r>
            <a:r>
              <a:rPr lang="tr-TR" sz="2400" dirty="0" smtClean="0"/>
              <a:t>planlarının güncellenmesi </a:t>
            </a:r>
            <a:r>
              <a:rPr lang="tr-TR" sz="2400" dirty="0"/>
              <a:t>sağlanır.</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6363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629181"/>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a:solidFill>
                  <a:srgbClr val="0070C0"/>
                </a:solidFill>
                <a:latin typeface="Century Gothic" panose="020B0502020202020204" pitchFamily="34" charset="0"/>
                <a:cs typeface="Calibri" panose="020F0502020204030204" pitchFamily="34" charset="0"/>
              </a:rPr>
              <a:t>Okulların ve Diğer Eğitim Kurumlarının Denetimi</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17</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1596995"/>
            <a:ext cx="11350171" cy="5124480"/>
          </a:xfrm>
          <a:prstGeom prst="rect">
            <a:avLst/>
          </a:prstGeom>
        </p:spPr>
        <p:txBody>
          <a:bodyPr wrap="square">
            <a:spAutoFit/>
          </a:bodyPr>
          <a:lstStyle/>
          <a:p>
            <a:pPr marL="0" indent="0">
              <a:buNone/>
            </a:pPr>
            <a:r>
              <a:rPr lang="tr-TR" sz="2000" b="1" dirty="0"/>
              <a:t>Bulguların Elde Edilmesi ve Önerilerin </a:t>
            </a:r>
            <a:r>
              <a:rPr lang="tr-TR" sz="2000" b="1" dirty="0" smtClean="0"/>
              <a:t>Geliştirilmesi</a:t>
            </a:r>
          </a:p>
          <a:p>
            <a:pPr marL="0" indent="0" algn="just">
              <a:buNone/>
            </a:pPr>
            <a:r>
              <a:rPr lang="tr-TR" sz="2000" dirty="0"/>
              <a:t>Denetlenen okul/kurumun </a:t>
            </a:r>
            <a:r>
              <a:rPr lang="tr-TR" sz="2000" dirty="0">
                <a:hlinkClick r:id="rId5" action="ppaction://hlinkfile"/>
              </a:rPr>
              <a:t>denetim rehberlerinde </a:t>
            </a:r>
            <a:r>
              <a:rPr lang="tr-TR" sz="2000" dirty="0"/>
              <a:t>belirlenen temel denetim </a:t>
            </a:r>
            <a:r>
              <a:rPr lang="tr-TR" sz="2000" dirty="0" smtClean="0"/>
              <a:t>alanlarındaki mevcut </a:t>
            </a:r>
            <a:r>
              <a:rPr lang="tr-TR" sz="2000" dirty="0"/>
              <a:t>durumu, iş, işlem ve uygulamalarına yönelik incelemeler </a:t>
            </a:r>
            <a:r>
              <a:rPr lang="tr-TR" sz="2000" dirty="0" smtClean="0"/>
              <a:t>yapılır; gerekli </a:t>
            </a:r>
            <a:r>
              <a:rPr lang="tr-TR" sz="2000" dirty="0"/>
              <a:t>bilgiler ilgili kişilerden alınır ve evraklar kontrol edilir. </a:t>
            </a:r>
            <a:endParaRPr lang="tr-TR" sz="2000" dirty="0" smtClean="0"/>
          </a:p>
          <a:p>
            <a:pPr marL="0" indent="0">
              <a:buNone/>
            </a:pPr>
            <a:r>
              <a:rPr lang="tr-TR" sz="2000" b="1" dirty="0"/>
              <a:t>Genel Olarak Okul ve Kurumlarda gerçekleştirilen </a:t>
            </a:r>
            <a:r>
              <a:rPr lang="tr-TR" sz="2000" b="1" dirty="0" smtClean="0"/>
              <a:t>denetimlerde </a:t>
            </a:r>
            <a:r>
              <a:rPr lang="tr-TR" sz="2000" b="1" dirty="0"/>
              <a:t>okulun;</a:t>
            </a:r>
          </a:p>
          <a:p>
            <a:r>
              <a:rPr lang="tr-TR" sz="2000" dirty="0"/>
              <a:t>Eğitim öğretim ortamları </a:t>
            </a:r>
          </a:p>
          <a:p>
            <a:r>
              <a:rPr lang="tr-TR" sz="2000" dirty="0"/>
              <a:t>Eğitim öğretim faaliyetleri</a:t>
            </a:r>
          </a:p>
          <a:p>
            <a:r>
              <a:rPr lang="tr-TR" sz="2000" dirty="0"/>
              <a:t>Yönetim faaliyetleri</a:t>
            </a:r>
          </a:p>
          <a:p>
            <a:r>
              <a:rPr lang="tr-TR" sz="2000" dirty="0"/>
              <a:t>Mali iş ve işlemleri</a:t>
            </a:r>
          </a:p>
          <a:p>
            <a:r>
              <a:rPr lang="tr-TR" sz="2000" dirty="0" err="1"/>
              <a:t>Covid</a:t>
            </a:r>
            <a:r>
              <a:rPr lang="tr-TR" sz="2000" dirty="0"/>
              <a:t> 19 tedbirleri kapsamında yapılan çalışmaları</a:t>
            </a:r>
          </a:p>
          <a:p>
            <a:r>
              <a:rPr lang="es-ES" sz="2000" dirty="0"/>
              <a:t>İzleme ve değerlendirme</a:t>
            </a:r>
            <a:r>
              <a:rPr lang="tr-TR" sz="2000" dirty="0"/>
              <a:t> faaliyetlerine </a:t>
            </a:r>
          </a:p>
          <a:p>
            <a:pPr marL="0" indent="0">
              <a:buNone/>
            </a:pPr>
            <a:r>
              <a:rPr lang="tr-TR" sz="2000" dirty="0"/>
              <a:t>yönelik incelemeler yapılır; gerekli bilgiler ilgili kişilerden alınır ve evraklar kontrol edilir. Yapılan denetim ve kontrollerde eksik/hatalı  görülen iş ve işlemler ile geliştirilmesi gereken hususlar tespit edilerek bunlara yönelik bulgu ve öneriler rapora yansıtılır</a:t>
            </a:r>
            <a:r>
              <a:rPr lang="tr-TR" sz="2000" dirty="0" smtClean="0"/>
              <a:t>.</a:t>
            </a:r>
            <a:endParaRPr lang="tr-TR" sz="2000" dirty="0"/>
          </a:p>
        </p:txBody>
      </p:sp>
    </p:spTree>
    <p:extLst>
      <p:ext uri="{BB962C8B-B14F-4D97-AF65-F5344CB8AC3E}">
        <p14:creationId xmlns:p14="http://schemas.microsoft.com/office/powerpoint/2010/main" val="21466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a:solidFill>
                  <a:srgbClr val="0070C0"/>
                </a:solidFill>
                <a:latin typeface="Century Gothic" panose="020B0502020202020204" pitchFamily="34" charset="0"/>
                <a:cs typeface="Calibri" panose="020F0502020204030204" pitchFamily="34" charset="0"/>
              </a:rPr>
              <a:t>Okulların ve Diğer Eğitim Kurumlarının Denetimi</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18</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596882"/>
          </a:xfrm>
          <a:prstGeom prst="rect">
            <a:avLst/>
          </a:prstGeom>
        </p:spPr>
        <p:txBody>
          <a:bodyPr wrap="square">
            <a:spAutoFit/>
          </a:bodyPr>
          <a:lstStyle/>
          <a:p>
            <a:pPr marL="0" indent="0" algn="just">
              <a:buNone/>
            </a:pPr>
            <a:endParaRPr lang="tr-TR" sz="2400" dirty="0" smtClean="0"/>
          </a:p>
          <a:p>
            <a:pPr marL="0" indent="0" algn="just">
              <a:buNone/>
            </a:pPr>
            <a:r>
              <a:rPr lang="tr-TR" sz="2400" dirty="0" smtClean="0"/>
              <a:t>Rehberlik ve denetim faaliyetlerinde kurumlarca yapılan </a:t>
            </a:r>
            <a:r>
              <a:rPr lang="tr-TR" sz="2400" b="1" dirty="0" smtClean="0"/>
              <a:t>öz değerlendirme </a:t>
            </a:r>
            <a:r>
              <a:rPr lang="tr-TR" sz="2400" dirty="0" smtClean="0"/>
              <a:t>bulguları da dikkate alınır.</a:t>
            </a:r>
          </a:p>
          <a:p>
            <a:pPr marL="0" indent="0" algn="just">
              <a:buNone/>
            </a:pPr>
            <a:endParaRPr lang="tr-TR" sz="2400" dirty="0" smtClean="0"/>
          </a:p>
          <a:p>
            <a:pPr marL="0" indent="0">
              <a:buNone/>
            </a:pPr>
            <a:r>
              <a:rPr lang="tr-TR" sz="2400" b="1" dirty="0" smtClean="0"/>
              <a:t>Denetim Sonu Değerlendirme Toplantısı</a:t>
            </a:r>
          </a:p>
          <a:p>
            <a:pPr marL="0" indent="0">
              <a:buNone/>
            </a:pPr>
            <a:r>
              <a:rPr lang="tr-TR" sz="2400" dirty="0" smtClean="0"/>
              <a:t>Her denetim grubu, denetlenen okul/kurum yöneticisi ve personeli ile denetim sonu toplantısı yapar. Bu toplantıda okul/kurum hakkındaki tespitler, tespit edilen bu hususların önem ve düzeyi, güçlü ve zayıf yönleri, gelişim planının ne şekilde hazırlanacağı paylaşılır, yönetici, öğretmen ve diğer personelin görüş ve önerileri alınır.</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02666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5. </a:t>
            </a:r>
            <a:r>
              <a:rPr lang="tr-TR" sz="3600" b="1" dirty="0">
                <a:solidFill>
                  <a:srgbClr val="0070C0"/>
                </a:solidFill>
                <a:latin typeface="Century Gothic" panose="020B0502020202020204" pitchFamily="34" charset="0"/>
                <a:cs typeface="Calibri" panose="020F0502020204030204" pitchFamily="34" charset="0"/>
              </a:rPr>
              <a:t>Okulların ve Diğer Eğitim Kurumlarının Denetimi</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19</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596882"/>
          </a:xfrm>
          <a:prstGeom prst="rect">
            <a:avLst/>
          </a:prstGeom>
        </p:spPr>
        <p:txBody>
          <a:bodyPr wrap="square">
            <a:spAutoFit/>
          </a:bodyPr>
          <a:lstStyle/>
          <a:p>
            <a:pPr marL="0" indent="0">
              <a:buNone/>
            </a:pPr>
            <a:r>
              <a:rPr lang="tr-TR" sz="2400" b="1" dirty="0"/>
              <a:t>Rehberlik ve Denetim Raporunun Hazırlanması ve </a:t>
            </a:r>
            <a:r>
              <a:rPr lang="tr-TR" sz="2400" b="1" dirty="0" smtClean="0"/>
              <a:t>Sunulması</a:t>
            </a:r>
          </a:p>
          <a:p>
            <a:pPr marL="0" indent="0" algn="just">
              <a:buNone/>
            </a:pPr>
            <a:r>
              <a:rPr lang="tr-TR" sz="2400" dirty="0"/>
              <a:t>Rehberlik ve denetim raporu, yeterli sayıda (il, ilçe ve okul/kurum) </a:t>
            </a:r>
            <a:r>
              <a:rPr lang="tr-TR" sz="2400" dirty="0" smtClean="0"/>
              <a:t>hazırlanarak ve </a:t>
            </a:r>
            <a:r>
              <a:rPr lang="tr-TR" sz="2400" dirty="0"/>
              <a:t>varsa ekleriyle birlikte denetim tamamlandıktan sonraki hafta içerisinde </a:t>
            </a:r>
            <a:r>
              <a:rPr lang="tr-TR" sz="2400" dirty="0" smtClean="0"/>
              <a:t>Teftiş Kurulu Başkanlığına </a:t>
            </a:r>
            <a:r>
              <a:rPr lang="tr-TR" sz="2400" dirty="0"/>
              <a:t>sunulur</a:t>
            </a:r>
            <a:r>
              <a:rPr lang="tr-TR" sz="2400" dirty="0" smtClean="0"/>
              <a:t>. </a:t>
            </a:r>
          </a:p>
          <a:p>
            <a:pPr marL="0" indent="0">
              <a:buNone/>
            </a:pPr>
            <a:r>
              <a:rPr lang="tr-TR" sz="2400" b="1" dirty="0"/>
              <a:t>Bulguların Denetlenen Kurumla </a:t>
            </a:r>
            <a:r>
              <a:rPr lang="tr-TR" sz="2400" b="1" dirty="0" smtClean="0"/>
              <a:t>Paylaşılması</a:t>
            </a:r>
          </a:p>
          <a:p>
            <a:pPr marL="0" indent="0">
              <a:buNone/>
            </a:pPr>
            <a:r>
              <a:rPr lang="tr-TR" sz="2400" dirty="0"/>
              <a:t>Müfettişler tarafından yapılan denetimler sonucunda yazılan rehberlik ve </a:t>
            </a:r>
            <a:r>
              <a:rPr lang="tr-TR" sz="2400" dirty="0" smtClean="0"/>
              <a:t>denetim raporları</a:t>
            </a:r>
            <a:r>
              <a:rPr lang="tr-TR" sz="2400" dirty="0"/>
              <a:t>, Başkanlık tarafından yapılan incelemenin ardından ilgili </a:t>
            </a:r>
            <a:r>
              <a:rPr lang="tr-TR" sz="2400" dirty="0" smtClean="0"/>
              <a:t>okul/kuruma gönderilir</a:t>
            </a:r>
            <a:r>
              <a:rPr lang="tr-TR" sz="2400" dirty="0"/>
              <a:t>. Raporda yer verilen sorunlar ve çözüm önerileri doğrultusunda </a:t>
            </a:r>
            <a:r>
              <a:rPr lang="tr-TR" sz="2400" dirty="0" smtClean="0"/>
              <a:t>ilgili okul/kurum </a:t>
            </a:r>
            <a:r>
              <a:rPr lang="tr-TR" sz="2400" dirty="0"/>
              <a:t>tarafından gelişim raporu hazırlanır</a:t>
            </a:r>
            <a:r>
              <a:rPr lang="tr-TR" sz="2400" dirty="0" smtClean="0"/>
              <a:t>.</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5499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Nisan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a:t>
            </a:fld>
            <a:endParaRPr lang="tr-TR" dirty="0"/>
          </a:p>
        </p:txBody>
      </p:sp>
      <p:pic>
        <p:nvPicPr>
          <p:cNvPr id="7170" name="Picture 2" descr="Türkiye'nin en kapsamlı yetenek taraması yapıldı"/>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64885" y="767294"/>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Unvan 6"/>
          <p:cNvSpPr>
            <a:spLocks noGrp="1"/>
          </p:cNvSpPr>
          <p:nvPr>
            <p:ph type="title"/>
          </p:nvPr>
        </p:nvSpPr>
        <p:spPr>
          <a:xfrm>
            <a:off x="767442" y="5215674"/>
            <a:ext cx="10515600" cy="1325563"/>
          </a:xfrm>
        </p:spPr>
        <p:txBody>
          <a:bodyPr>
            <a:normAutofit fontScale="90000"/>
          </a:bodyPr>
          <a:lstStyle/>
          <a:p>
            <a:r>
              <a:rPr lang="tr-TR" sz="2400" dirty="0" smtClean="0"/>
              <a:t>Teftiş Kurulu Başkanlığı olarak;</a:t>
            </a:r>
            <a:br>
              <a:rPr lang="tr-TR" sz="2400" dirty="0" smtClean="0"/>
            </a:br>
            <a:r>
              <a:rPr lang="tr-TR" sz="2400" dirty="0" smtClean="0"/>
              <a:t>‘</a:t>
            </a:r>
            <a:r>
              <a:rPr lang="tr-TR" sz="2400" b="1" dirty="0" smtClean="0"/>
              <a:t>’Rehberlik </a:t>
            </a:r>
            <a:r>
              <a:rPr lang="tr-TR" sz="2400" b="1" dirty="0"/>
              <a:t>ve denetim yoluyla; bireysel ve kurumsal gelişime öncülük ederek, eğitim öğretimde mükemmelliğin yakalanmasını ve her vatandaşın uluslararası standartlarda kaliteli eğitim almasını </a:t>
            </a:r>
            <a:r>
              <a:rPr lang="tr-TR" sz="2400" b="1" dirty="0" smtClean="0"/>
              <a:t>sağlamak’’ </a:t>
            </a:r>
            <a:r>
              <a:rPr lang="tr-TR" sz="2400" dirty="0" smtClean="0"/>
              <a:t>temel misyonumuz ve önceliğimizdir.</a:t>
            </a:r>
            <a:endParaRPr lang="tr-TR" sz="2400" dirty="0"/>
          </a:p>
        </p:txBody>
      </p:sp>
    </p:spTree>
    <p:extLst>
      <p:ext uri="{BB962C8B-B14F-4D97-AF65-F5344CB8AC3E}">
        <p14:creationId xmlns:p14="http://schemas.microsoft.com/office/powerpoint/2010/main" val="414350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6</a:t>
            </a:r>
            <a:r>
              <a:rPr lang="tr-TR" sz="3600" b="1" dirty="0" smtClean="0">
                <a:solidFill>
                  <a:srgbClr val="0070C0"/>
                </a:solidFill>
                <a:latin typeface="Century Gothic" panose="020B0502020202020204" pitchFamily="34" charset="0"/>
                <a:cs typeface="Calibri" panose="020F0502020204030204" pitchFamily="34" charset="0"/>
              </a:rPr>
              <a:t>. Denetim </a:t>
            </a:r>
            <a:r>
              <a:rPr lang="tr-TR" sz="3600" b="1" dirty="0">
                <a:solidFill>
                  <a:srgbClr val="0070C0"/>
                </a:solidFill>
                <a:latin typeface="Century Gothic" panose="020B0502020202020204" pitchFamily="34" charset="0"/>
                <a:cs typeface="Calibri" panose="020F0502020204030204" pitchFamily="34" charset="0"/>
              </a:rPr>
              <a:t>Sonrası </a:t>
            </a:r>
            <a:r>
              <a:rPr lang="tr-TR" sz="3600" b="1" dirty="0" smtClean="0">
                <a:solidFill>
                  <a:srgbClr val="0070C0"/>
                </a:solidFill>
                <a:latin typeface="Century Gothic" panose="020B0502020202020204" pitchFamily="34" charset="0"/>
                <a:cs typeface="Calibri" panose="020F0502020204030204" pitchFamily="34" charset="0"/>
              </a:rPr>
              <a:t>İzleme ve Değerlendirme Faaliyetleri</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20</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4337598"/>
          </a:xfrm>
          <a:prstGeom prst="rect">
            <a:avLst/>
          </a:prstGeom>
        </p:spPr>
        <p:txBody>
          <a:bodyPr wrap="square">
            <a:spAutoFit/>
          </a:bodyPr>
          <a:lstStyle/>
          <a:p>
            <a:pPr algn="just" eaLnBrk="0" fontAlgn="base" hangingPunct="0">
              <a:spcBef>
                <a:spcPct val="0"/>
              </a:spcBef>
              <a:spcAft>
                <a:spcPct val="0"/>
              </a:spcAft>
              <a:defRPr/>
            </a:pPr>
            <a:r>
              <a:rPr lang="tr-TR" sz="2400" dirty="0"/>
              <a:t>Okullar/kurumlar ile il/ilçe milli eğitim müdürlüklerinin denetimlerinde tespit edilen hususlar ve getirilen önerilere göre, Başkanlıkça belirlenen esaslara ve forma uygun olarak iyileştirme/geliştirme faaliyetlerinin yer aldığı bir gelişim planı hazırlanır.</a:t>
            </a:r>
          </a:p>
          <a:p>
            <a:pPr algn="just" eaLnBrk="0" fontAlgn="base" hangingPunct="0">
              <a:spcBef>
                <a:spcPct val="0"/>
              </a:spcBef>
              <a:spcAft>
                <a:spcPct val="0"/>
              </a:spcAft>
              <a:defRPr/>
            </a:pPr>
            <a:r>
              <a:rPr lang="tr-TR" sz="2400" dirty="0"/>
              <a:t>Gelişim planının denetim raporunun kuruma/okula ulaşmasını takiben bir ay içinde hazırlanması ve il/ilçe milli eğitim müdürlüğüne gönderilmesi esastır.</a:t>
            </a:r>
          </a:p>
          <a:p>
            <a:pPr algn="just"/>
            <a:r>
              <a:rPr lang="tr-TR" sz="2400" dirty="0"/>
              <a:t>Gelişim planının uygulama süreci, il/ilçe milli eğitim müdürlüklerince ve </a:t>
            </a:r>
            <a:r>
              <a:rPr lang="tr-TR" sz="2400" dirty="0" smtClean="0"/>
              <a:t>gerektiğinde üst </a:t>
            </a:r>
            <a:r>
              <a:rPr lang="tr-TR" sz="2400" dirty="0"/>
              <a:t>birimlerce her yıl izlenir ve değerlendirilir</a:t>
            </a:r>
            <a:r>
              <a:rPr lang="tr-TR" sz="2400" dirty="0" smtClean="0"/>
              <a:t>.</a:t>
            </a:r>
          </a:p>
          <a:p>
            <a:pPr algn="just"/>
            <a:r>
              <a:rPr lang="tr-TR" sz="2400" dirty="0"/>
              <a:t>Denetimlerde tespit edilen hususlar ve getirilen önerilere bağlı izleme ve </a:t>
            </a:r>
            <a:r>
              <a:rPr lang="tr-TR" sz="2400" dirty="0" smtClean="0"/>
              <a:t>değerlendirmenin haricinde</a:t>
            </a:r>
            <a:r>
              <a:rPr lang="tr-TR" sz="2400" dirty="0"/>
              <a:t>, il/ilçe milli eğitim müdürlüğünce, okulun/kurumun amaç </a:t>
            </a:r>
            <a:r>
              <a:rPr lang="tr-TR" sz="2400" dirty="0" smtClean="0"/>
              <a:t>ve hedeflere </a:t>
            </a:r>
            <a:r>
              <a:rPr lang="tr-TR" sz="2400" dirty="0"/>
              <a:t>ulaşma durumu; Başkanlıkça belirlenen denetim standartları ve </a:t>
            </a:r>
            <a:r>
              <a:rPr lang="tr-TR" sz="2400" dirty="0" smtClean="0"/>
              <a:t>milli eğitim </a:t>
            </a:r>
            <a:r>
              <a:rPr lang="tr-TR" sz="2400" dirty="0"/>
              <a:t>kalite çerçevesi doğrultusunda, her yıl belirli göstergelere göre izlenir </a:t>
            </a:r>
            <a:r>
              <a:rPr lang="tr-TR" sz="2400" dirty="0" smtClean="0"/>
              <a:t>ve değerlendirilir</a:t>
            </a:r>
            <a:r>
              <a:rPr lang="tr-TR" sz="2400" dirty="0"/>
              <a:t>.</a:t>
            </a: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60342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7</a:t>
            </a:r>
            <a:r>
              <a:rPr lang="tr-TR" sz="3600" b="1" dirty="0">
                <a:solidFill>
                  <a:srgbClr val="0070C0"/>
                </a:solidFill>
                <a:latin typeface="Century Gothic" panose="020B0502020202020204" pitchFamily="34" charset="0"/>
                <a:cs typeface="Calibri" panose="020F0502020204030204" pitchFamily="34" charset="0"/>
              </a:rPr>
              <a:t>. Okul ve Kurumlarda Yürütülen Öz Değerlendirme Süreci</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21</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4133439"/>
          </a:xfrm>
          <a:prstGeom prst="rect">
            <a:avLst/>
          </a:prstGeom>
        </p:spPr>
        <p:txBody>
          <a:bodyPr wrap="square">
            <a:spAutoFit/>
          </a:bodyPr>
          <a:lstStyle/>
          <a:p>
            <a:pPr marL="0" indent="0">
              <a:buNone/>
            </a:pPr>
            <a:r>
              <a:rPr lang="tr-TR" sz="2200" dirty="0"/>
              <a:t>Okullarda yürütülen </a:t>
            </a:r>
            <a:r>
              <a:rPr lang="tr-TR" sz="2200" b="1" dirty="0"/>
              <a:t>öğretmenler kurulu toplantıları</a:t>
            </a:r>
            <a:r>
              <a:rPr lang="tr-TR" sz="2200" dirty="0"/>
              <a:t>, okullar için birer öz değerlendirme faaliyet olarak ele alınabilir.</a:t>
            </a:r>
          </a:p>
          <a:p>
            <a:pPr marL="0" indent="0">
              <a:buNone/>
            </a:pPr>
            <a:r>
              <a:rPr lang="tr-TR" sz="2200" dirty="0" smtClean="0"/>
              <a:t>Türkiye’de okul ve kurumların öz değerlendirme süreci 2019 yılı</a:t>
            </a:r>
            <a:r>
              <a:rPr lang="tr-TR" sz="2200" dirty="0"/>
              <a:t>nda  </a:t>
            </a:r>
            <a:r>
              <a:rPr lang="tr-TR" sz="2200" dirty="0" smtClean="0">
                <a:hlinkClick r:id="rId5"/>
              </a:rPr>
              <a:t>Mesleki Ve Teknik Eğitim </a:t>
            </a:r>
            <a:r>
              <a:rPr lang="tr-TR" sz="2200" dirty="0">
                <a:hlinkClick r:id="rId5"/>
              </a:rPr>
              <a:t>Kalite Güvence Sistemi</a:t>
            </a:r>
            <a:r>
              <a:rPr lang="tr-TR" sz="2200" dirty="0"/>
              <a:t> kapsamında </a:t>
            </a:r>
            <a:r>
              <a:rPr lang="tr-TR" sz="2200" dirty="0" smtClean="0"/>
              <a:t>öncelikli olarak mesleki eğitim kurumlarında uygulanmaya </a:t>
            </a:r>
            <a:r>
              <a:rPr lang="tr-TR" sz="2200" dirty="0"/>
              <a:t>başlanmıştır</a:t>
            </a:r>
            <a:r>
              <a:rPr lang="tr-TR" sz="2200" dirty="0" smtClean="0"/>
              <a:t>.</a:t>
            </a:r>
          </a:p>
          <a:p>
            <a:pPr marL="0" indent="0">
              <a:buNone/>
            </a:pPr>
            <a:r>
              <a:rPr lang="tr-TR" sz="2200" dirty="0" smtClean="0"/>
              <a:t>Son olarak; </a:t>
            </a:r>
            <a:r>
              <a:rPr lang="tr-TR" sz="2200" dirty="0"/>
              <a:t>1 Mart </a:t>
            </a:r>
            <a:r>
              <a:rPr lang="tr-TR" sz="2200" dirty="0" smtClean="0"/>
              <a:t>2022 tarihinde yürürlüğe konan </a:t>
            </a:r>
            <a:r>
              <a:rPr lang="tr-TR" sz="2200" dirty="0" smtClean="0">
                <a:hlinkClick r:id="rId6"/>
              </a:rPr>
              <a:t>Milli Eğitim Bakanlığı Eğitim Müfettişleri Yönetmeliği </a:t>
            </a:r>
            <a:r>
              <a:rPr lang="tr-TR" sz="2200" dirty="0" smtClean="0"/>
              <a:t>ile tüm eğitim kurumlarınca her </a:t>
            </a:r>
            <a:r>
              <a:rPr lang="tr-TR" sz="2200" dirty="0"/>
              <a:t>yıl öz değerlendirme yapılır ve öz değerlendirme raporunun bir örneği eğitim müfettişleri başkanlığına </a:t>
            </a:r>
            <a:r>
              <a:rPr lang="tr-TR" sz="2200" dirty="0" smtClean="0"/>
              <a:t>gönderilmesi zorunlu tutulmuştur.</a:t>
            </a:r>
          </a:p>
          <a:p>
            <a:pPr marL="0" indent="0" algn="just">
              <a:buNone/>
            </a:pPr>
            <a:r>
              <a:rPr lang="tr-TR" sz="2200" dirty="0" smtClean="0"/>
              <a:t>Öz </a:t>
            </a:r>
            <a:r>
              <a:rPr lang="tr-TR" sz="2200" dirty="0"/>
              <a:t>değerlendirme sürecinde kurumlara eğitim müfettişleri başkanlıklarınca gerekli rehberlik yapılır</a:t>
            </a:r>
            <a:r>
              <a:rPr lang="tr-TR" sz="2200" dirty="0" smtClean="0"/>
              <a:t>.  Denetimlerde</a:t>
            </a:r>
            <a:r>
              <a:rPr lang="tr-TR" sz="2200" dirty="0"/>
              <a:t>, kurumlarca yapılan öz değerlendirmeler ile önceki denetimler sonucunda getirilen önerilere göre hazırlanan gelişim planlarının uygulama durumu ve öğrencilerin öğretim programlarındaki kazanımlara ulaşma durumu ile kurum gelişimlerinin değerlendirilmesi esastır.</a:t>
            </a:r>
          </a:p>
        </p:txBody>
      </p:sp>
    </p:spTree>
    <p:extLst>
      <p:ext uri="{BB962C8B-B14F-4D97-AF65-F5344CB8AC3E}">
        <p14:creationId xmlns:p14="http://schemas.microsoft.com/office/powerpoint/2010/main" val="4758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8. Genel Değerlendirmeler</a:t>
            </a: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22</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397032"/>
          </a:xfrm>
          <a:prstGeom prst="rect">
            <a:avLst/>
          </a:prstGeom>
        </p:spPr>
        <p:txBody>
          <a:bodyPr wrap="square">
            <a:spAutoFit/>
          </a:bodyPr>
          <a:lstStyle/>
          <a:p>
            <a:pPr marL="0" indent="0">
              <a:buNone/>
            </a:pPr>
            <a:r>
              <a:rPr lang="tr-TR" sz="2200" dirty="0" smtClean="0"/>
              <a:t>Türkiye’de </a:t>
            </a:r>
            <a:endParaRPr lang="tr-TR" sz="2200" dirty="0"/>
          </a:p>
        </p:txBody>
      </p:sp>
    </p:spTree>
    <p:extLst>
      <p:ext uri="{BB962C8B-B14F-4D97-AF65-F5344CB8AC3E}">
        <p14:creationId xmlns:p14="http://schemas.microsoft.com/office/powerpoint/2010/main" val="264415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1042832"/>
            <a:ext cx="11649165" cy="871870"/>
          </a:xfrm>
        </p:spPr>
        <p:txBody>
          <a:bodyPr>
            <a:noAutofit/>
          </a:bodyPr>
          <a:lstStyle/>
          <a:p>
            <a:pPr eaLnBrk="0" fontAlgn="base" hangingPunct="0">
              <a:spcAft>
                <a:spcPct val="0"/>
              </a:spcAft>
              <a:defRPr/>
            </a:pP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23</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2051227"/>
            <a:ext cx="11350171" cy="2267287"/>
          </a:xfrm>
          <a:prstGeom prst="rect">
            <a:avLst/>
          </a:prstGeom>
        </p:spPr>
        <p:txBody>
          <a:bodyPr wrap="square">
            <a:spAutoFit/>
          </a:bodyPr>
          <a:lstStyle/>
          <a:p>
            <a:pPr marL="0" indent="0" algn="ctr">
              <a:buNone/>
            </a:pPr>
            <a:r>
              <a:rPr lang="tr-TR" sz="2400" dirty="0" smtClean="0"/>
              <a:t>TEŞEKKÜRLER</a:t>
            </a:r>
          </a:p>
          <a:p>
            <a:pPr marL="0" indent="0" algn="ctr">
              <a:buNone/>
            </a:pPr>
            <a:endParaRPr lang="tr-TR" sz="2400" dirty="0" smtClean="0"/>
          </a:p>
          <a:p>
            <a:pPr marL="0" indent="0" algn="ctr">
              <a:buNone/>
            </a:pPr>
            <a:endParaRPr lang="tr-TR" sz="2400" dirty="0"/>
          </a:p>
          <a:p>
            <a:pPr marL="0" indent="0" algn="ctr">
              <a:buNone/>
            </a:pPr>
            <a:r>
              <a:rPr lang="tr-TR" sz="2400" dirty="0"/>
              <a:t>Web: http://tkb.meb.gov.tr/</a:t>
            </a:r>
          </a:p>
          <a:p>
            <a:pPr marL="0" indent="0" algn="ctr">
              <a:buNone/>
            </a:pPr>
            <a:r>
              <a:rPr lang="tr-TR" sz="2400" dirty="0" smtClean="0"/>
              <a:t>E-mail: harun.goncu@meb.gov.tr</a:t>
            </a:r>
            <a:endParaRPr lang="tr-TR" sz="2400" dirty="0"/>
          </a:p>
        </p:txBody>
      </p:sp>
    </p:spTree>
    <p:extLst>
      <p:ext uri="{BB962C8B-B14F-4D97-AF65-F5344CB8AC3E}">
        <p14:creationId xmlns:p14="http://schemas.microsoft.com/office/powerpoint/2010/main" val="242372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49944" y="1138660"/>
            <a:ext cx="10515600" cy="521994"/>
          </a:xfrm>
        </p:spPr>
        <p:txBody>
          <a:bodyPr>
            <a:noAutofit/>
          </a:bodyPr>
          <a:lstStyle/>
          <a:p>
            <a:pPr eaLnBrk="0" fontAlgn="base" hangingPunct="0">
              <a:spcBef>
                <a:spcPct val="0"/>
              </a:spcBef>
              <a:spcAft>
                <a:spcPct val="0"/>
              </a:spcAft>
              <a:defRPr/>
            </a:pPr>
            <a:r>
              <a:rPr lang="tr-TR" sz="3600" b="1" dirty="0">
                <a:solidFill>
                  <a:srgbClr val="0070C0"/>
                </a:solidFill>
                <a:latin typeface="Century Gothic" panose="020B0502020202020204" pitchFamily="34" charset="0"/>
                <a:cs typeface="Calibri" panose="020F0502020204030204" pitchFamily="34" charset="0"/>
              </a:rPr>
              <a:t>İÇİNDEKİLER</a:t>
            </a: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Nisan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3</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85" y="1564827"/>
            <a:ext cx="11350171" cy="3970318"/>
          </a:xfrm>
          <a:prstGeom prst="rect">
            <a:avLst/>
          </a:prstGeom>
        </p:spPr>
        <p:txBody>
          <a:bodyPr wrap="square">
            <a:spAutoFit/>
          </a:bodyPr>
          <a:lstStyle/>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Türk Eğitim Sisteminde Denetim</a:t>
            </a:r>
            <a:endParaRPr lang="tr-TR" sz="2400" dirty="0">
              <a:solidFill>
                <a:schemeClr val="accent5">
                  <a:lumMod val="50000"/>
                </a:schemeClr>
              </a:solidFill>
              <a:latin typeface="Century Gothic" panose="020B0502020202020204" pitchFamily="34" charset="0"/>
            </a:endParaRPr>
          </a:p>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Merkezden Denetim (Teftiş Kurulu Başkanlığı)</a:t>
            </a:r>
            <a:endParaRPr lang="tr-TR" sz="2400" dirty="0">
              <a:solidFill>
                <a:schemeClr val="accent5">
                  <a:lumMod val="50000"/>
                </a:schemeClr>
              </a:solidFill>
              <a:latin typeface="Century Gothic" panose="020B0502020202020204" pitchFamily="34" charset="0"/>
            </a:endParaRPr>
          </a:p>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Yerelden Denetim ( Eğitim Müfettişlikleri Başkanlıkları)</a:t>
            </a:r>
          </a:p>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Denetim İlke ve Standartları</a:t>
            </a:r>
            <a:endParaRPr lang="tr-TR" sz="2400" dirty="0">
              <a:solidFill>
                <a:schemeClr val="accent5">
                  <a:lumMod val="50000"/>
                </a:schemeClr>
              </a:solidFill>
              <a:latin typeface="Century Gothic" panose="020B0502020202020204" pitchFamily="34" charset="0"/>
            </a:endParaRPr>
          </a:p>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Okulların ve Diğer Eğitim Kurumlarının Denetimi</a:t>
            </a:r>
          </a:p>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Okulların Denetim Sonrası Gelişim Programlarının İzlenmesi</a:t>
            </a:r>
            <a:endParaRPr lang="tr-TR" sz="2400" dirty="0">
              <a:solidFill>
                <a:schemeClr val="accent5">
                  <a:lumMod val="50000"/>
                </a:schemeClr>
              </a:solidFill>
              <a:latin typeface="Century Gothic" panose="020B0502020202020204" pitchFamily="34" charset="0"/>
            </a:endParaRPr>
          </a:p>
          <a:p>
            <a:pPr marL="457200" lvl="0" indent="-457200" eaLnBrk="0" fontAlgn="base" hangingPunct="0">
              <a:lnSpc>
                <a:spcPct val="150000"/>
              </a:lnSpc>
              <a:spcBef>
                <a:spcPct val="0"/>
              </a:spcBef>
              <a:spcAft>
                <a:spcPct val="0"/>
              </a:spcAft>
              <a:buFont typeface="+mj-lt"/>
              <a:buAutoNum type="arabicPeriod"/>
              <a:defRPr/>
            </a:pPr>
            <a:r>
              <a:rPr lang="tr-TR" sz="2400" dirty="0" smtClean="0">
                <a:solidFill>
                  <a:schemeClr val="accent5">
                    <a:lumMod val="50000"/>
                  </a:schemeClr>
                </a:solidFill>
                <a:latin typeface="Century Gothic" panose="020B0502020202020204" pitchFamily="34" charset="0"/>
              </a:rPr>
              <a:t>Okul ve Kurumlarda Yürütülen Öz Değerlendirme Süreci</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42092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13398"/>
            <a:ext cx="10515600" cy="521994"/>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1. Türk </a:t>
            </a:r>
            <a:r>
              <a:rPr lang="tr-TR" sz="3600" b="1" dirty="0">
                <a:solidFill>
                  <a:srgbClr val="0070C0"/>
                </a:solidFill>
                <a:latin typeface="Century Gothic" panose="020B0502020202020204" pitchFamily="34" charset="0"/>
                <a:cs typeface="Calibri" panose="020F0502020204030204" pitchFamily="34" charset="0"/>
              </a:rPr>
              <a:t>Eğitim Sisteminde Denetim</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Nisan </a:t>
            </a:r>
            <a:r>
              <a:rPr lang="tr-TR" sz="1200" dirty="0">
                <a:latin typeface="Century Gothic" panose="020B0502020202020204" pitchFamily="34" charset="0"/>
                <a:ea typeface="Times New Roman" panose="02020603050405020304" pitchFamily="18" charset="0"/>
                <a:cs typeface="Times New Roman" panose="02020603050405020304" pitchFamily="18" charset="0"/>
              </a:rPr>
              <a:t>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4</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85" y="1564827"/>
            <a:ext cx="11350171" cy="5410712"/>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dirty="0">
                <a:solidFill>
                  <a:schemeClr val="accent5">
                    <a:lumMod val="50000"/>
                  </a:schemeClr>
                </a:solidFill>
                <a:latin typeface="Century Gothic" panose="020B0502020202020204" pitchFamily="34" charset="0"/>
              </a:rPr>
              <a:t>Türk eğitim sisteminde eğitim ve öğretim, Anayasa’nın 42. Maddesine göre Atatürk ilkeleri ve inkılapları doğrultusunda, çağdaş bilim ve eğitim esaslarına göre, Devletin gözetim ve denetimi altında yapılır. </a:t>
            </a: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smtClean="0">
                <a:solidFill>
                  <a:schemeClr val="accent5">
                    <a:lumMod val="50000"/>
                  </a:schemeClr>
                </a:solidFill>
                <a:latin typeface="Century Gothic" panose="020B0502020202020204" pitchFamily="34" charset="0"/>
              </a:rPr>
              <a:t>Milli </a:t>
            </a:r>
            <a:r>
              <a:rPr lang="tr-TR" sz="2400" dirty="0">
                <a:solidFill>
                  <a:schemeClr val="accent5">
                    <a:lumMod val="50000"/>
                  </a:schemeClr>
                </a:solidFill>
                <a:latin typeface="Century Gothic" panose="020B0502020202020204" pitchFamily="34" charset="0"/>
              </a:rPr>
              <a:t>Eğitim Temel </a:t>
            </a:r>
            <a:r>
              <a:rPr lang="tr-TR" sz="2400" dirty="0" smtClean="0">
                <a:solidFill>
                  <a:schemeClr val="accent5">
                    <a:lumMod val="50000"/>
                  </a:schemeClr>
                </a:solidFill>
                <a:latin typeface="Century Gothic" panose="020B0502020202020204" pitchFamily="34" charset="0"/>
              </a:rPr>
              <a:t>Kanunu’na göre eğitim-öğretim </a:t>
            </a:r>
            <a:r>
              <a:rPr lang="tr-TR" sz="2400" dirty="0">
                <a:solidFill>
                  <a:schemeClr val="accent5">
                    <a:lumMod val="50000"/>
                  </a:schemeClr>
                </a:solidFill>
                <a:latin typeface="Century Gothic" panose="020B0502020202020204" pitchFamily="34" charset="0"/>
              </a:rPr>
              <a:t>hizmetinin devlet adına yürütülmesi, gözetim ve denetimi sorumluluğunu Milli Eğitim Bakanlığına vermiştir. </a:t>
            </a: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a:solidFill>
                  <a:schemeClr val="accent5">
                    <a:lumMod val="50000"/>
                  </a:schemeClr>
                </a:solidFill>
                <a:latin typeface="Century Gothic" panose="020B0502020202020204" pitchFamily="34" charset="0"/>
              </a:rPr>
              <a:t>Türkiye’de eğitim denetimi sistemi ülkenin yönetim yapısından hareketle “</a:t>
            </a:r>
            <a:r>
              <a:rPr lang="tr-TR" sz="2400" b="1" dirty="0">
                <a:solidFill>
                  <a:schemeClr val="accent5">
                    <a:lumMod val="50000"/>
                  </a:schemeClr>
                </a:solidFill>
                <a:latin typeface="Century Gothic" panose="020B0502020202020204" pitchFamily="34" charset="0"/>
              </a:rPr>
              <a:t>merkezden denetim</a:t>
            </a:r>
            <a:r>
              <a:rPr lang="tr-TR" sz="2400" dirty="0">
                <a:solidFill>
                  <a:schemeClr val="accent5">
                    <a:lumMod val="50000"/>
                  </a:schemeClr>
                </a:solidFill>
                <a:latin typeface="Century Gothic" panose="020B0502020202020204" pitchFamily="34" charset="0"/>
              </a:rPr>
              <a:t>” ve “</a:t>
            </a:r>
            <a:r>
              <a:rPr lang="tr-TR" sz="2400" b="1" dirty="0">
                <a:solidFill>
                  <a:schemeClr val="accent5">
                    <a:lumMod val="50000"/>
                  </a:schemeClr>
                </a:solidFill>
                <a:latin typeface="Century Gothic" panose="020B0502020202020204" pitchFamily="34" charset="0"/>
              </a:rPr>
              <a:t>yerelden denetim</a:t>
            </a:r>
            <a:r>
              <a:rPr lang="tr-TR" sz="2400" dirty="0">
                <a:solidFill>
                  <a:schemeClr val="accent5">
                    <a:lumMod val="50000"/>
                  </a:schemeClr>
                </a:solidFill>
                <a:latin typeface="Century Gothic" panose="020B0502020202020204" pitchFamily="34" charset="0"/>
              </a:rPr>
              <a:t>” olmak üzere iki farklı denetim yapılanması üzerinden yürütülmektedir. </a:t>
            </a: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indent="0" algn="just" eaLnBrk="0" fontAlgn="base" hangingPunct="0">
              <a:spcBef>
                <a:spcPct val="0"/>
              </a:spcBef>
              <a:spcAft>
                <a:spcPct val="0"/>
              </a:spcAft>
              <a:buNone/>
              <a:defRPr/>
            </a:pPr>
            <a:r>
              <a:rPr lang="tr-TR" sz="2400" dirty="0">
                <a:solidFill>
                  <a:schemeClr val="accent5">
                    <a:lumMod val="50000"/>
                  </a:schemeClr>
                </a:solidFill>
                <a:latin typeface="Century Gothic" panose="020B0502020202020204" pitchFamily="34" charset="0"/>
              </a:rPr>
              <a:t>Ulusal düzeyde tüm eğitim kurumlarının denetimi (yüksek öğretim kurumları hariç) merkezden </a:t>
            </a:r>
            <a:r>
              <a:rPr lang="tr-TR" sz="2400" b="1" dirty="0">
                <a:solidFill>
                  <a:schemeClr val="accent5">
                    <a:lumMod val="50000"/>
                  </a:schemeClr>
                </a:solidFill>
                <a:latin typeface="Century Gothic" panose="020B0502020202020204" pitchFamily="34" charset="0"/>
              </a:rPr>
              <a:t>Teftiş Kurulu Başkanlığı </a:t>
            </a:r>
            <a:r>
              <a:rPr lang="tr-TR" sz="2400" dirty="0">
                <a:solidFill>
                  <a:schemeClr val="accent5">
                    <a:lumMod val="50000"/>
                  </a:schemeClr>
                </a:solidFill>
                <a:latin typeface="Century Gothic" panose="020B0502020202020204" pitchFamily="34" charset="0"/>
              </a:rPr>
              <a:t>tarafından yürütülmektedir.</a:t>
            </a:r>
          </a:p>
          <a:p>
            <a:pPr mar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indent="0" algn="just" eaLnBrk="0" fontAlgn="base" hangingPunct="0">
              <a:spcBef>
                <a:spcPct val="0"/>
              </a:spcBef>
              <a:spcAft>
                <a:spcPct val="0"/>
              </a:spcAft>
              <a:buNone/>
              <a:defRPr/>
            </a:pPr>
            <a:r>
              <a:rPr lang="tr-TR" sz="2400" dirty="0">
                <a:solidFill>
                  <a:schemeClr val="accent5">
                    <a:lumMod val="50000"/>
                  </a:schemeClr>
                </a:solidFill>
                <a:latin typeface="Century Gothic" panose="020B0502020202020204" pitchFamily="34" charset="0"/>
              </a:rPr>
              <a:t>Yerelde eğitim denetimi 81 ilde Milli Eğitim Müdürlükleri bünyesinde yer alan </a:t>
            </a:r>
            <a:r>
              <a:rPr lang="tr-TR" sz="2400" b="1" dirty="0">
                <a:solidFill>
                  <a:schemeClr val="accent5">
                    <a:lumMod val="50000"/>
                  </a:schemeClr>
                </a:solidFill>
                <a:latin typeface="Century Gothic" panose="020B0502020202020204" pitchFamily="34" charset="0"/>
              </a:rPr>
              <a:t>Eğitim </a:t>
            </a:r>
            <a:r>
              <a:rPr lang="tr-TR" sz="2400" b="1" dirty="0" smtClean="0">
                <a:solidFill>
                  <a:schemeClr val="accent5">
                    <a:lumMod val="50000"/>
                  </a:schemeClr>
                </a:solidFill>
                <a:latin typeface="Century Gothic" panose="020B0502020202020204" pitchFamily="34" charset="0"/>
              </a:rPr>
              <a:t>Müfettişleri </a:t>
            </a:r>
            <a:r>
              <a:rPr lang="tr-TR" sz="2400" b="1" dirty="0">
                <a:solidFill>
                  <a:schemeClr val="accent5">
                    <a:lumMod val="50000"/>
                  </a:schemeClr>
                </a:solidFill>
                <a:latin typeface="Century Gothic" panose="020B0502020202020204" pitchFamily="34" charset="0"/>
              </a:rPr>
              <a:t>Başkanlıklarınca </a:t>
            </a:r>
            <a:r>
              <a:rPr lang="tr-TR" sz="2400" dirty="0">
                <a:solidFill>
                  <a:schemeClr val="accent5">
                    <a:lumMod val="50000"/>
                  </a:schemeClr>
                </a:solidFill>
                <a:latin typeface="Century Gothic" panose="020B0502020202020204" pitchFamily="34" charset="0"/>
              </a:rPr>
              <a:t>yürütülmektedir.</a:t>
            </a:r>
          </a:p>
        </p:txBody>
      </p:sp>
    </p:spTree>
    <p:extLst>
      <p:ext uri="{BB962C8B-B14F-4D97-AF65-F5344CB8AC3E}">
        <p14:creationId xmlns:p14="http://schemas.microsoft.com/office/powerpoint/2010/main" val="4989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3"/>
            <a:ext cx="11083900" cy="6792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2. </a:t>
            </a:r>
            <a:r>
              <a:rPr lang="tr-TR" sz="3600" b="1" dirty="0">
                <a:solidFill>
                  <a:srgbClr val="0070C0"/>
                </a:solidFill>
                <a:latin typeface="Century Gothic" panose="020B0502020202020204" pitchFamily="34" charset="0"/>
                <a:cs typeface="Calibri" panose="020F0502020204030204" pitchFamily="34" charset="0"/>
              </a:rPr>
              <a:t>Merkezden </a:t>
            </a:r>
            <a:r>
              <a:rPr lang="tr-TR" sz="3600" b="1" dirty="0" smtClean="0">
                <a:solidFill>
                  <a:srgbClr val="0070C0"/>
                </a:solidFill>
                <a:latin typeface="Century Gothic" panose="020B0502020202020204" pitchFamily="34" charset="0"/>
                <a:cs typeface="Calibri" panose="020F0502020204030204" pitchFamily="34" charset="0"/>
              </a:rPr>
              <a:t>Denetim</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smtClean="0">
                <a:latin typeface="Century Gothic" panose="020B0502020202020204" pitchFamily="34" charset="0"/>
                <a:ea typeface="Times New Roman" panose="02020603050405020304" pitchFamily="18" charset="0"/>
                <a:cs typeface="Times New Roman" panose="02020603050405020304" pitchFamily="18" charset="0"/>
              </a:rPr>
              <a:t>Nisan 2022</a:t>
            </a:r>
            <a:endParaRPr lang="tr-TR" sz="1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D63DBE84-8755-45B9-8C19-96EBE3498A16}" type="slidenum">
              <a:rPr lang="tr-TR" smtClean="0"/>
              <a:pPr/>
              <a:t>5</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420914" y="1822593"/>
            <a:ext cx="11350171" cy="4468916"/>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dirty="0"/>
              <a:t>1 sayılı Cumhurbaşkanlığı Kararnamesine göre </a:t>
            </a:r>
            <a:r>
              <a:rPr lang="tr-TR" sz="2400" dirty="0" smtClean="0"/>
              <a:t>Millî </a:t>
            </a:r>
            <a:r>
              <a:rPr lang="tr-TR" sz="2400" dirty="0"/>
              <a:t>Eğitim Bakanlığının, devlet adına yürüttüğü eğitim ve öğretim hizmetlerinin </a:t>
            </a:r>
            <a:r>
              <a:rPr lang="tr-TR" sz="2400" b="1" dirty="0"/>
              <a:t>ulusal düzeyde</a:t>
            </a:r>
            <a:r>
              <a:rPr lang="tr-TR" sz="2400" dirty="0"/>
              <a:t> denetimi, izlenmesi, değerlendirmesi ve rehberlik faaliyetleri ile inceleme ve soruşturma uygulamaları </a:t>
            </a:r>
            <a:r>
              <a:rPr lang="tr-TR" sz="2400" b="1" dirty="0"/>
              <a:t>Teftiş Kurulu Başkanlığı </a:t>
            </a:r>
            <a:r>
              <a:rPr lang="tr-TR" sz="2400" dirty="0"/>
              <a:t>sorumluluğu altındadır</a:t>
            </a:r>
            <a:r>
              <a:rPr lang="tr-TR" sz="2400" dirty="0" smtClean="0"/>
              <a:t>.</a:t>
            </a:r>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r>
              <a:rPr lang="tr-TR" b="1" dirty="0" smtClean="0">
                <a:solidFill>
                  <a:srgbClr val="0070C0"/>
                </a:solidFill>
                <a:latin typeface="Century Gothic" panose="020B0502020202020204" pitchFamily="34" charset="0"/>
                <a:cs typeface="Calibri" panose="020F0502020204030204" pitchFamily="34" charset="0"/>
              </a:rPr>
              <a:t>Teftiş </a:t>
            </a:r>
            <a:r>
              <a:rPr lang="tr-TR" b="1" dirty="0">
                <a:solidFill>
                  <a:srgbClr val="0070C0"/>
                </a:solidFill>
                <a:latin typeface="Century Gothic" panose="020B0502020202020204" pitchFamily="34" charset="0"/>
                <a:cs typeface="Calibri" panose="020F0502020204030204" pitchFamily="34" charset="0"/>
              </a:rPr>
              <a:t>Kurulu </a:t>
            </a:r>
            <a:r>
              <a:rPr lang="tr-TR" b="1" dirty="0" smtClean="0">
                <a:solidFill>
                  <a:srgbClr val="0070C0"/>
                </a:solidFill>
                <a:latin typeface="Century Gothic" panose="020B0502020202020204" pitchFamily="34" charset="0"/>
                <a:cs typeface="Calibri" panose="020F0502020204030204" pitchFamily="34" charset="0"/>
              </a:rPr>
              <a:t>Başkanlığı</a:t>
            </a:r>
          </a:p>
          <a:p>
            <a:pPr marL="0" indent="0" algn="just" eaLnBrk="0" fontAlgn="base" hangingPunct="0">
              <a:spcBef>
                <a:spcPct val="0"/>
              </a:spcBef>
              <a:spcAft>
                <a:spcPct val="0"/>
              </a:spcAft>
              <a:buNone/>
              <a:defRPr/>
            </a:pPr>
            <a:r>
              <a:rPr lang="tr-TR" sz="2400" dirty="0"/>
              <a:t>Teftiş Kurulu Başkanlığı doğrudan Bakana bağlı </a:t>
            </a:r>
            <a:r>
              <a:rPr lang="tr-TR" sz="2400" dirty="0" smtClean="0"/>
              <a:t>olup, </a:t>
            </a:r>
            <a:r>
              <a:rPr lang="tr-TR" sz="2400" dirty="0"/>
              <a:t>görev merkezi Ankara’dır. Kurul, Başkan ve daire başkanları ile görev ve çalışma merkezlerinde görevli b</a:t>
            </a:r>
            <a:r>
              <a:rPr lang="tr-TR" sz="2400" dirty="0" smtClean="0"/>
              <a:t>aşmüfettiş, müfettiş </a:t>
            </a:r>
            <a:r>
              <a:rPr lang="tr-TR" sz="2400" dirty="0"/>
              <a:t>ve müfettiş yardımcılarından oluşmaktadır.</a:t>
            </a:r>
          </a:p>
          <a:p>
            <a:pPr marL="0" lvl="0" indent="0" algn="just" eaLnBrk="0" fontAlgn="base" hangingPunct="0">
              <a:spcBef>
                <a:spcPct val="0"/>
              </a:spcBef>
              <a:spcAft>
                <a:spcPct val="0"/>
              </a:spcAft>
              <a:buNone/>
              <a:defRPr/>
            </a:pPr>
            <a:endParaRPr lang="tr-TR" sz="2400" b="1" dirty="0" smtClean="0">
              <a:cs typeface="Calibri" panose="020F0502020204030204" pitchFamily="34" charset="0"/>
            </a:endParaRPr>
          </a:p>
          <a:p>
            <a:pPr marL="0" lvl="0" indent="0" algn="just" eaLnBrk="0" fontAlgn="base" hangingPunct="0">
              <a:spcBef>
                <a:spcPct val="0"/>
              </a:spcBef>
              <a:spcAft>
                <a:spcPct val="0"/>
              </a:spcAft>
              <a:buNone/>
              <a:defRPr/>
            </a:pPr>
            <a:r>
              <a:rPr lang="tr-TR" sz="2400" dirty="0"/>
              <a:t>Teftiş Kurulu </a:t>
            </a:r>
            <a:r>
              <a:rPr lang="tr-TR" sz="2400" dirty="0" smtClean="0"/>
              <a:t>Başkanlığınca yürütülen rehberlik </a:t>
            </a:r>
            <a:r>
              <a:rPr lang="tr-TR" sz="2400" dirty="0"/>
              <a:t>ve </a:t>
            </a:r>
            <a:r>
              <a:rPr lang="tr-TR" sz="2400" dirty="0" smtClean="0"/>
              <a:t>denetim hizmetlerinin etkinliği artırmak amacıyla İstanbul </a:t>
            </a:r>
            <a:r>
              <a:rPr lang="tr-TR" sz="2400" dirty="0"/>
              <a:t>ve İzmir illerinde çalışma merkezleri </a:t>
            </a:r>
            <a:r>
              <a:rPr lang="tr-TR" sz="2400" dirty="0" smtClean="0"/>
              <a:t>oluşturulmuştur.</a:t>
            </a: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84270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992743"/>
            <a:ext cx="11083900" cy="6792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200" b="1" dirty="0" smtClean="0">
                <a:solidFill>
                  <a:srgbClr val="0070C0"/>
                </a:solidFill>
                <a:latin typeface="+mn-lt"/>
                <a:cs typeface="Calibri" panose="020F0502020204030204" pitchFamily="34" charset="0"/>
              </a:rPr>
              <a:t>Teftiş Kurulu Başkanlığı İdari Yapısı</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6</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420914" y="1681948"/>
            <a:ext cx="11350171" cy="2879763"/>
          </a:xfrm>
          <a:prstGeom prst="rect">
            <a:avLst/>
          </a:prstGeom>
        </p:spPr>
        <p:txBody>
          <a:bodyPr wrap="square">
            <a:spAutoFit/>
          </a:bodyPr>
          <a:lstStyle/>
          <a:p>
            <a:pPr marL="0" indent="0" algn="just">
              <a:buNone/>
            </a:pPr>
            <a:r>
              <a:rPr lang="tr-TR" sz="2400" dirty="0" smtClean="0"/>
              <a:t>Doğrudan Bakan’a bağlı olarak görev yapan Teftiş Kurulu Başkanlığı, Teftiş Kurulu Başkanı’na bağlı 6 daire başkanlığı </a:t>
            </a:r>
            <a:r>
              <a:rPr lang="tr-TR" sz="2400" dirty="0"/>
              <a:t>ile hizmet vermektedir</a:t>
            </a:r>
            <a:r>
              <a:rPr lang="tr-TR" sz="2400" dirty="0" smtClean="0"/>
              <a:t>.</a:t>
            </a:r>
          </a:p>
          <a:p>
            <a:pPr marL="0" indent="0" algn="just">
              <a:buNone/>
            </a:pPr>
            <a:r>
              <a:rPr lang="tr-TR" sz="2400" dirty="0"/>
              <a:t>Teftiş Kurulunda </a:t>
            </a:r>
            <a:r>
              <a:rPr lang="tr-TR" sz="2400" dirty="0" smtClean="0"/>
              <a:t>445 Bakanlık Müfettişi ve 40 Bakanlık Başmüfettişi olmak üzere  toplam 485 müfettiş görev yapmaktadır.</a:t>
            </a:r>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2744" y="3185696"/>
            <a:ext cx="9630625" cy="36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20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4" y="992743"/>
            <a:ext cx="11083900" cy="679270"/>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200" b="1" dirty="0" smtClean="0">
                <a:solidFill>
                  <a:srgbClr val="0070C0"/>
                </a:solidFill>
                <a:latin typeface="+mn-lt"/>
                <a:cs typeface="Calibri" panose="020F0502020204030204" pitchFamily="34" charset="0"/>
              </a:rPr>
              <a:t>Teftiş Kurulu Başkanlığı Görevleri</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7</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420914" y="1681948"/>
            <a:ext cx="11350171" cy="5258876"/>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dirty="0" smtClean="0"/>
              <a:t>Teftiş Kurulu Başkanlığı Yasalarla Tanımlanmış Temel Görevleri</a:t>
            </a:r>
          </a:p>
          <a:p>
            <a:pPr marL="0" indent="0">
              <a:buNone/>
            </a:pPr>
            <a:r>
              <a:rPr lang="tr-TR" sz="2400" dirty="0"/>
              <a:t>Bakanın emri veya onayı üzerine </a:t>
            </a:r>
            <a:r>
              <a:rPr lang="tr-TR" sz="2400" b="1" dirty="0" smtClean="0"/>
              <a:t>Ulusal düzeyde </a:t>
            </a:r>
            <a:r>
              <a:rPr lang="tr-TR" sz="2400" dirty="0" smtClean="0"/>
              <a:t>aşağıdaki </a:t>
            </a:r>
            <a:r>
              <a:rPr lang="tr-TR" sz="2400" dirty="0"/>
              <a:t>görevleri yapmaktadır</a:t>
            </a:r>
            <a:r>
              <a:rPr lang="tr-TR" sz="2400" dirty="0" smtClean="0"/>
              <a:t>:</a:t>
            </a:r>
            <a:endParaRPr lang="tr-TR" sz="2400" dirty="0"/>
          </a:p>
          <a:p>
            <a:pPr lvl="0" algn="just"/>
            <a:r>
              <a:rPr lang="tr-TR" sz="2400" dirty="0"/>
              <a:t>Bakanlığın görev alanına giren konularda Bakanlık personeline, Bakanlık okul ve kurumlarına, özel öğretim kurumlarına ve gerçek ve tüzel kişilere rehberlik etmek</a:t>
            </a:r>
            <a:r>
              <a:rPr lang="tr-TR" sz="2400" dirty="0" smtClean="0"/>
              <a:t>,</a:t>
            </a:r>
            <a:endParaRPr lang="tr-TR" sz="2400" dirty="0"/>
          </a:p>
          <a:p>
            <a:pPr lvl="0" algn="just"/>
            <a:r>
              <a:rPr lang="tr-TR" sz="2400" dirty="0" smtClean="0"/>
              <a:t>Bakanlık </a:t>
            </a:r>
            <a:r>
              <a:rPr lang="tr-TR" sz="2400" dirty="0"/>
              <a:t>tarafından veya Bakanlığın denetiminde sunulan hizmetlerin kontrol ve denetimini ilgili birimlerle iş birliği içinde yapmak, </a:t>
            </a:r>
            <a:r>
              <a:rPr lang="tr-TR" sz="2400" dirty="0" smtClean="0"/>
              <a:t>süreç </a:t>
            </a:r>
            <a:r>
              <a:rPr lang="tr-TR" sz="2400" dirty="0"/>
              <a:t>ve sonuçlarını mevzuata, önceden belirlenmiş amaç ve hedeflere, performans ölçütlerine ve kalite standartlarına göre analiz etmek, karşılaştırmak ve ölçmek, kanıtlara dayalı olarak değerlendirmek, elde edilen sonuçları rapor hâline getirerek ilgili birimlere ve kişilere iletmek</a:t>
            </a:r>
            <a:r>
              <a:rPr lang="tr-TR" sz="2400" dirty="0" smtClean="0"/>
              <a:t>,</a:t>
            </a:r>
            <a:endParaRPr lang="tr-TR" sz="2400" dirty="0"/>
          </a:p>
          <a:p>
            <a:pPr algn="just"/>
            <a:r>
              <a:rPr lang="tr-TR" sz="2400" dirty="0" smtClean="0"/>
              <a:t>Bakanlık </a:t>
            </a:r>
            <a:r>
              <a:rPr lang="tr-TR" sz="2400" dirty="0"/>
              <a:t>teşkilatı ve personeli ile Bakanlığın denetimi altındaki her türlü kuruluşun faaliyet ve işlemlerine ilişkin olarak, usulsüzlükleri önleyici, eğitici ve rehberlik yaklaşımını ön plana çıkaran bir anlayışla, Bakanlığın görev ve yetkileri çerçevesinde denetim, inceleme ve soruşturma iş ve işlemlerini Bakanlık Müfettişleri aracılığıyla </a:t>
            </a:r>
            <a:r>
              <a:rPr lang="tr-TR" sz="2400" dirty="0" smtClean="0"/>
              <a:t>yapmak…</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15789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420915" y="1042832"/>
            <a:ext cx="11083900" cy="871869"/>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3. </a:t>
            </a:r>
            <a:r>
              <a:rPr lang="tr-TR" sz="3600" b="1" dirty="0">
                <a:solidFill>
                  <a:srgbClr val="0070C0"/>
                </a:solidFill>
                <a:latin typeface="Century Gothic" panose="020B0502020202020204" pitchFamily="34" charset="0"/>
                <a:cs typeface="Calibri" panose="020F0502020204030204" pitchFamily="34" charset="0"/>
              </a:rPr>
              <a:t>Yerelden </a:t>
            </a:r>
            <a:r>
              <a:rPr lang="tr-TR" sz="3600" b="1" dirty="0" smtClean="0">
                <a:solidFill>
                  <a:srgbClr val="0070C0"/>
                </a:solidFill>
                <a:latin typeface="Century Gothic" panose="020B0502020202020204" pitchFamily="34" charset="0"/>
                <a:cs typeface="Calibri" panose="020F0502020204030204" pitchFamily="34" charset="0"/>
              </a:rPr>
              <a:t>Denetim</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8</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391895" y="1839862"/>
            <a:ext cx="11350171" cy="4745915"/>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dirty="0"/>
              <a:t>Millî Eğitim Bakanlığı Eğitim Müfettişleri Yönetmeliği  göre İl milli eğitim müdürlüklerinde, her derece ve türdeki örgün ve yaygın eğitim kurumlarının rehberlik, işbaşında yetiştirme, denetim, değerlendirme, inceleme, araştırma ve soruşturma hizmetlerini </a:t>
            </a:r>
            <a:r>
              <a:rPr lang="tr-TR" sz="2400" dirty="0" smtClean="0"/>
              <a:t>yürütmek üzere  81 ilde </a:t>
            </a:r>
            <a:r>
              <a:rPr lang="tr-TR" sz="2400" b="1" dirty="0" smtClean="0"/>
              <a:t>Eğitim Müfettişlikleri Başkanlıkları </a:t>
            </a:r>
            <a:r>
              <a:rPr lang="tr-TR" sz="2400" dirty="0" smtClean="0"/>
              <a:t>kurulmuştur.</a:t>
            </a:r>
            <a:endParaRPr lang="tr-TR" sz="2400" dirty="0">
              <a:solidFill>
                <a:srgbClr val="FF0000"/>
              </a:solidFill>
            </a:endParaRPr>
          </a:p>
          <a:p>
            <a:pPr marL="0" lvl="0" indent="0" algn="just" eaLnBrk="0" fontAlgn="base" hangingPunct="0">
              <a:spcBef>
                <a:spcPct val="0"/>
              </a:spcBef>
              <a:spcAft>
                <a:spcPct val="0"/>
              </a:spcAft>
              <a:buNone/>
              <a:defRPr/>
            </a:pPr>
            <a:endParaRPr lang="tr-TR" sz="2400" dirty="0" smtClean="0">
              <a:solidFill>
                <a:srgbClr val="FF0000"/>
              </a:solidFill>
            </a:endParaRPr>
          </a:p>
          <a:p>
            <a:pPr marL="0" lvl="0" indent="0" algn="just" eaLnBrk="0" fontAlgn="base" hangingPunct="0">
              <a:spcBef>
                <a:spcPct val="0"/>
              </a:spcBef>
              <a:spcAft>
                <a:spcPct val="0"/>
              </a:spcAft>
              <a:buNone/>
              <a:defRPr/>
            </a:pPr>
            <a:r>
              <a:rPr lang="tr-TR" sz="2400" b="1" dirty="0">
                <a:solidFill>
                  <a:srgbClr val="0070C0"/>
                </a:solidFill>
                <a:latin typeface="Century Gothic" panose="020B0502020202020204" pitchFamily="34" charset="0"/>
                <a:cs typeface="Calibri" panose="020F0502020204030204" pitchFamily="34" charset="0"/>
              </a:rPr>
              <a:t>Eğitim Müfettişlikleri </a:t>
            </a:r>
            <a:r>
              <a:rPr lang="tr-TR" sz="2400" b="1" dirty="0" smtClean="0">
                <a:solidFill>
                  <a:srgbClr val="0070C0"/>
                </a:solidFill>
                <a:latin typeface="Century Gothic" panose="020B0502020202020204" pitchFamily="34" charset="0"/>
                <a:cs typeface="Calibri" panose="020F0502020204030204" pitchFamily="34" charset="0"/>
              </a:rPr>
              <a:t>Başkanlıkları</a:t>
            </a:r>
          </a:p>
          <a:p>
            <a:pPr marL="0" lvl="0" indent="0" algn="just" eaLnBrk="0" fontAlgn="base" hangingPunct="0">
              <a:spcBef>
                <a:spcPct val="0"/>
              </a:spcBef>
              <a:spcAft>
                <a:spcPct val="0"/>
              </a:spcAft>
              <a:buNone/>
              <a:defRPr/>
            </a:pPr>
            <a:endParaRPr lang="tr-TR" sz="2400" dirty="0">
              <a:solidFill>
                <a:srgbClr val="FF0000"/>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smtClean="0"/>
              <a:t>İl </a:t>
            </a:r>
            <a:r>
              <a:rPr lang="tr-TR" sz="2400" dirty="0"/>
              <a:t>Milli Eğitim Müdürüne bağlı olarak görev yapan Eğitim Müfettişlikleri Başkanlıkları Eğitim müfettişleri başkanlığı; eğitim müfettişleri başkanı, eğitim müfettişleri başkan yardımcıları, eğitim müfettişleri, eğitim müfettiş yardımcıları ile eğitim müfettişleri başkanlık bürosunda görev yapan personelden oluşur.</a:t>
            </a:r>
            <a:endParaRPr lang="tr-TR" sz="2400" dirty="0" smtClean="0">
              <a:solidFill>
                <a:srgbClr val="FF0000"/>
              </a:solidFill>
              <a:latin typeface="Century Gothic" panose="020B0502020202020204" pitchFamily="34" charset="0"/>
            </a:endParaRPr>
          </a:p>
          <a:p>
            <a:pPr marL="0" lvl="0" indent="0" algn="just" eaLnBrk="0" fontAlgn="base" hangingPunct="0">
              <a:spcBef>
                <a:spcPct val="0"/>
              </a:spcBef>
              <a:spcAft>
                <a:spcPct val="0"/>
              </a:spcAft>
              <a:buNone/>
              <a:defRPr/>
            </a:pPr>
            <a:r>
              <a:rPr lang="tr-TR" sz="2400" dirty="0" smtClean="0"/>
              <a:t>Her İl’de ildeki öğrenci ve öğretmen sayısı dikkate alınarak yeterli sayıda Eğitim Müfettiş istihdam edilir. Mevcut durumda İllerde yaklaşık 1350 eğitim müfettişi görev yapmaktadır.</a:t>
            </a:r>
            <a:endParaRPr lang="tr-TR" sz="2400" dirty="0" smtClean="0">
              <a:solidFill>
                <a:schemeClr val="accent5">
                  <a:lumMod val="50000"/>
                </a:schemeClr>
              </a:solidFill>
              <a:latin typeface="Century Gothic" panose="020B0502020202020204" pitchFamily="34" charset="0"/>
            </a:endParaRPr>
          </a:p>
          <a:p>
            <a:pPr marL="0" lvl="0" indent="0" algn="just" eaLnBrk="0" fontAlgn="base" hangingPunct="0">
              <a:spcBef>
                <a:spcPct val="0"/>
              </a:spcBef>
              <a:spcAft>
                <a:spcPct val="0"/>
              </a:spcAft>
              <a:buNone/>
              <a:defRPr/>
            </a:pP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78296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guz DEMIRBOGAN06\Desktop\muhakkik seminer\04172433_T.C_MILLI_EGITIM_BAKANLIGI_LOGO-PNG-AI (1)\Milli Eğitim Bakanlığı Logo Türkçe yan kullanım\Milli Eğitim Bakanlığı Logo Türkçe yan kullanı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28" y="-520941"/>
            <a:ext cx="2712357" cy="20959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20915" y="1088571"/>
            <a:ext cx="11350171" cy="5769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a:xfrm>
            <a:off x="391895" y="804481"/>
            <a:ext cx="11083900" cy="871869"/>
          </a:xfrm>
        </p:spPr>
        <p:txBody>
          <a:bodyPr>
            <a:noAutofit/>
          </a:bodyPr>
          <a:lstStyle/>
          <a:p>
            <a:pPr eaLnBrk="0" fontAlgn="base" hangingPunct="0">
              <a:spcAft>
                <a:spcPct val="0"/>
              </a:spcAft>
              <a:defRPr/>
            </a:pP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smtClean="0">
                <a:solidFill>
                  <a:srgbClr val="0070C0"/>
                </a:solidFill>
                <a:latin typeface="Century Gothic" panose="020B0502020202020204" pitchFamily="34" charset="0"/>
                <a:cs typeface="Calibri" panose="020F0502020204030204" pitchFamily="34" charset="0"/>
              </a:rPr>
              <a:t/>
            </a:r>
            <a:br>
              <a:rPr lang="tr-TR" sz="3600" b="1" dirty="0" smtClean="0">
                <a:solidFill>
                  <a:srgbClr val="0070C0"/>
                </a:solidFill>
                <a:latin typeface="Century Gothic" panose="020B0502020202020204" pitchFamily="34" charset="0"/>
                <a:cs typeface="Calibri" panose="020F0502020204030204" pitchFamily="34" charset="0"/>
              </a:rPr>
            </a:br>
            <a:r>
              <a:rPr lang="tr-TR" sz="2800" b="1" dirty="0">
                <a:solidFill>
                  <a:srgbClr val="0070C0"/>
                </a:solidFill>
                <a:latin typeface="+mn-lt"/>
                <a:cs typeface="Calibri" panose="020F0502020204030204" pitchFamily="34" charset="0"/>
              </a:rPr>
              <a:t>Eğitim Müfettişlikleri </a:t>
            </a:r>
            <a:r>
              <a:rPr lang="tr-TR" sz="2800" b="1" dirty="0" smtClean="0">
                <a:solidFill>
                  <a:srgbClr val="0070C0"/>
                </a:solidFill>
                <a:latin typeface="+mn-lt"/>
                <a:cs typeface="Calibri" panose="020F0502020204030204" pitchFamily="34" charset="0"/>
              </a:rPr>
              <a:t>Başkanlıkları Görevleri</a:t>
            </a: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r>
              <a:rPr lang="tr-TR" sz="3600" b="1" dirty="0">
                <a:solidFill>
                  <a:srgbClr val="0070C0"/>
                </a:solidFill>
                <a:latin typeface="Century Gothic" panose="020B0502020202020204" pitchFamily="34" charset="0"/>
                <a:cs typeface="Calibri" panose="020F0502020204030204" pitchFamily="34" charset="0"/>
              </a:rPr>
              <a:t/>
            </a:r>
            <a:br>
              <a:rPr lang="tr-TR" sz="3600" b="1" dirty="0">
                <a:solidFill>
                  <a:srgbClr val="0070C0"/>
                </a:solidFill>
                <a:latin typeface="Century Gothic" panose="020B0502020202020204" pitchFamily="34" charset="0"/>
                <a:cs typeface="Calibri" panose="020F0502020204030204" pitchFamily="34" charset="0"/>
              </a:rPr>
            </a:br>
            <a:endParaRPr lang="tr-TR" sz="3600" b="1" dirty="0">
              <a:solidFill>
                <a:srgbClr val="0070C0"/>
              </a:solidFill>
              <a:latin typeface="Century Gothic" panose="020B0502020202020204" pitchFamily="34" charset="0"/>
              <a:cs typeface="Calibri" panose="020F0502020204030204" pitchFamily="34" charset="0"/>
            </a:endParaRPr>
          </a:p>
        </p:txBody>
      </p:sp>
      <p:pic>
        <p:nvPicPr>
          <p:cNvPr id="2051" name="Picture 3" descr="C:\Users\Oguz DEMIRBOGAN06\Desktop\muhakkik seminer\TK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4018" y="91529"/>
            <a:ext cx="918048"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Alt Başlık 2"/>
          <p:cNvSpPr txBox="1">
            <a:spLocks/>
          </p:cNvSpPr>
          <p:nvPr/>
        </p:nvSpPr>
        <p:spPr>
          <a:xfrm>
            <a:off x="5632741" y="238661"/>
            <a:ext cx="5210629" cy="752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tr-TR" sz="1800" dirty="0">
                <a:solidFill>
                  <a:srgbClr val="0070C0"/>
                </a:solidFill>
                <a:latin typeface="Century Gothic" panose="020B0502020202020204" pitchFamily="34" charset="0"/>
                <a:ea typeface="Times New Roman" panose="02020603050405020304" pitchFamily="18" charset="0"/>
                <a:cs typeface="Times New Roman" panose="02020603050405020304" pitchFamily="18" charset="0"/>
              </a:rPr>
              <a:t>MEB TEFTİŞ KURULU BAŞKANLIĞI</a:t>
            </a:r>
          </a:p>
          <a:p>
            <a:pPr marL="0" indent="0" algn="r">
              <a:lnSpc>
                <a:spcPct val="100000"/>
              </a:lnSpc>
              <a:spcBef>
                <a:spcPts val="0"/>
              </a:spcBef>
              <a:buNone/>
            </a:pPr>
            <a:r>
              <a:rPr lang="tr-TR" sz="1200" dirty="0">
                <a:latin typeface="Century Gothic" panose="020B0502020202020204" pitchFamily="34" charset="0"/>
                <a:ea typeface="Times New Roman" panose="02020603050405020304" pitchFamily="18" charset="0"/>
                <a:cs typeface="Times New Roman" panose="02020603050405020304" pitchFamily="18" charset="0"/>
              </a:rPr>
              <a:t>Nisan 2022</a:t>
            </a:r>
          </a:p>
        </p:txBody>
      </p:sp>
      <p:sp>
        <p:nvSpPr>
          <p:cNvPr id="3" name="Slayt Numarası Yer Tutucusu 2"/>
          <p:cNvSpPr>
            <a:spLocks noGrp="1"/>
          </p:cNvSpPr>
          <p:nvPr>
            <p:ph type="sldNum" sz="quarter" idx="12"/>
          </p:nvPr>
        </p:nvSpPr>
        <p:spPr/>
        <p:txBody>
          <a:bodyPr/>
          <a:lstStyle/>
          <a:p>
            <a:fld id="{D63DBE84-8755-45B9-8C19-96EBE3498A16}" type="slidenum">
              <a:rPr lang="tr-TR" smtClean="0"/>
              <a:pPr/>
              <a:t>9</a:t>
            </a:fld>
            <a:endParaRPr lang="tr-TR" dirty="0"/>
          </a:p>
        </p:txBody>
      </p:sp>
      <p:sp>
        <p:nvSpPr>
          <p:cNvPr id="14" name="İçerik Yer Tutucusu 9">
            <a:extLst>
              <a:ext uri="{FF2B5EF4-FFF2-40B4-BE49-F238E27FC236}">
                <a16:creationId xmlns:a16="http://schemas.microsoft.com/office/drawing/2014/main" xmlns="" id="{81D703BF-96B1-4B3D-934D-E89852854C30}"/>
              </a:ext>
            </a:extLst>
          </p:cNvPr>
          <p:cNvSpPr>
            <a:spLocks noGrp="1"/>
          </p:cNvSpPr>
          <p:nvPr>
            <p:ph idx="1"/>
          </p:nvPr>
        </p:nvSpPr>
        <p:spPr>
          <a:xfrm>
            <a:off x="449935" y="1587522"/>
            <a:ext cx="11350171" cy="9104031"/>
          </a:xfrm>
          <a:prstGeom prst="rect">
            <a:avLst/>
          </a:prstGeom>
        </p:spPr>
        <p:txBody>
          <a:bodyPr wrap="square">
            <a:spAutoFit/>
          </a:bodyPr>
          <a:lstStyle/>
          <a:p>
            <a:pPr marL="0" lvl="0" indent="0" algn="just" eaLnBrk="0" fontAlgn="base" hangingPunct="0">
              <a:spcBef>
                <a:spcPct val="0"/>
              </a:spcBef>
              <a:spcAft>
                <a:spcPct val="0"/>
              </a:spcAft>
              <a:buNone/>
              <a:defRPr/>
            </a:pPr>
            <a:r>
              <a:rPr lang="tr-TR" sz="2400" dirty="0"/>
              <a:t>Millî Eğitim Bakanlığı Eğitim Müfettişleri Yönetmeliği  </a:t>
            </a:r>
            <a:r>
              <a:rPr lang="tr-TR" sz="2400" dirty="0" smtClean="0"/>
              <a:t>göre; </a:t>
            </a:r>
          </a:p>
          <a:p>
            <a:pPr algn="just" eaLnBrk="0" fontAlgn="base" hangingPunct="0">
              <a:spcBef>
                <a:spcPct val="0"/>
              </a:spcBef>
              <a:spcAft>
                <a:spcPct val="0"/>
              </a:spcAft>
              <a:defRPr/>
            </a:pPr>
            <a:r>
              <a:rPr lang="tr-TR" sz="2400" dirty="0"/>
              <a:t> </a:t>
            </a:r>
            <a:r>
              <a:rPr lang="tr-TR" sz="2400" dirty="0" smtClean="0"/>
              <a:t> İl </a:t>
            </a:r>
            <a:r>
              <a:rPr lang="tr-TR" sz="2400" dirty="0"/>
              <a:t>milli eğitim müdürlüklerinde, her derece ve türdeki örgün ve yaygın eğitim kurumlarının rehberlik, işbaşında yetiştirme, denetim, değerlendirme, inceleme, araştırma ve soruşturma hizmetlerini </a:t>
            </a:r>
            <a:r>
              <a:rPr lang="tr-TR" sz="2400" dirty="0" smtClean="0"/>
              <a:t>yürütmek,</a:t>
            </a:r>
            <a:endParaRPr lang="tr-TR" sz="2400" dirty="0"/>
          </a:p>
          <a:p>
            <a:pPr algn="just" eaLnBrk="0" fontAlgn="base" hangingPunct="0">
              <a:lnSpc>
                <a:spcPct val="100000"/>
              </a:lnSpc>
              <a:spcBef>
                <a:spcPct val="0"/>
              </a:spcBef>
              <a:spcAft>
                <a:spcPct val="0"/>
              </a:spcAft>
            </a:pPr>
            <a:r>
              <a:rPr lang="tr-TR" altLang="tr-TR" sz="2400" dirty="0" smtClean="0"/>
              <a:t>Üç </a:t>
            </a:r>
            <a:r>
              <a:rPr lang="tr-TR" altLang="tr-TR" sz="2400" dirty="0"/>
              <a:t>yıllık çalışma planı ile yıllık faaliyet programını </a:t>
            </a:r>
            <a:r>
              <a:rPr lang="tr-TR" altLang="tr-TR" sz="2400" dirty="0" smtClean="0"/>
              <a:t>hazırlamak,</a:t>
            </a:r>
            <a:endParaRPr lang="tr-TR" altLang="tr-TR" sz="2400" dirty="0"/>
          </a:p>
          <a:p>
            <a:pPr algn="just" eaLnBrk="0" fontAlgn="base" hangingPunct="0">
              <a:lnSpc>
                <a:spcPct val="100000"/>
              </a:lnSpc>
              <a:spcBef>
                <a:spcPct val="0"/>
              </a:spcBef>
              <a:spcAft>
                <a:spcPct val="0"/>
              </a:spcAft>
            </a:pPr>
            <a:r>
              <a:rPr lang="tr-TR" altLang="tr-TR" sz="2400" dirty="0" smtClean="0"/>
              <a:t>Rehberlik </a:t>
            </a:r>
            <a:r>
              <a:rPr lang="tr-TR" altLang="tr-TR" sz="2400" dirty="0"/>
              <a:t>ve denetim grupları tarafından </a:t>
            </a:r>
            <a:r>
              <a:rPr lang="tr-TR" altLang="tr-TR" sz="2400" dirty="0" smtClean="0"/>
              <a:t>hazırlanan </a:t>
            </a:r>
            <a:r>
              <a:rPr lang="tr-TR" altLang="tr-TR" sz="2400" dirty="0"/>
              <a:t>rehberlik ve denetim değerlendirme </a:t>
            </a:r>
            <a:r>
              <a:rPr lang="tr-TR" altLang="tr-TR" sz="2400" dirty="0">
                <a:solidFill>
                  <a:srgbClr val="000000"/>
                </a:solidFill>
                <a:cs typeface="Times New Roman" panose="02020603050405020304" pitchFamily="18" charset="0"/>
              </a:rPr>
              <a:t>raporlarını incelemek, analiz ve değerlendirmesini </a:t>
            </a:r>
            <a:r>
              <a:rPr lang="tr-TR" altLang="tr-TR" sz="2400" dirty="0" smtClean="0">
                <a:solidFill>
                  <a:srgbClr val="000000"/>
                </a:solidFill>
                <a:cs typeface="Times New Roman" panose="02020603050405020304" pitchFamily="18" charset="0"/>
              </a:rPr>
              <a:t>yapmak, </a:t>
            </a:r>
          </a:p>
          <a:p>
            <a:pPr algn="just" eaLnBrk="0" fontAlgn="base" hangingPunct="0">
              <a:lnSpc>
                <a:spcPct val="100000"/>
              </a:lnSpc>
              <a:spcBef>
                <a:spcPct val="0"/>
              </a:spcBef>
              <a:spcAft>
                <a:spcPct val="0"/>
              </a:spcAft>
            </a:pPr>
            <a:r>
              <a:rPr lang="tr-TR" altLang="tr-TR" sz="2400" dirty="0">
                <a:solidFill>
                  <a:srgbClr val="000000"/>
                </a:solidFill>
                <a:cs typeface="Times New Roman" panose="02020603050405020304" pitchFamily="18" charset="0"/>
              </a:rPr>
              <a:t>M</a:t>
            </a:r>
            <a:r>
              <a:rPr lang="tr-TR" altLang="tr-TR" sz="2400" dirty="0" smtClean="0">
                <a:solidFill>
                  <a:srgbClr val="000000"/>
                </a:solidFill>
                <a:cs typeface="Times New Roman" panose="02020603050405020304" pitchFamily="18" charset="0"/>
              </a:rPr>
              <a:t>evcut </a:t>
            </a:r>
            <a:r>
              <a:rPr lang="tr-TR" altLang="tr-TR" sz="2400" dirty="0">
                <a:solidFill>
                  <a:srgbClr val="000000"/>
                </a:solidFill>
                <a:cs typeface="Times New Roman" panose="02020603050405020304" pitchFamily="18" charset="0"/>
              </a:rPr>
              <a:t>durum ile problemleri ve çözüm önerilerini içeren yıllık rehberlik ve denetim değerlendirme raporunu hazırlamak, il millî eğitim müdürlüğüne bildirmek ve bir örneğini Başkanlığa göndermek.</a:t>
            </a:r>
            <a:endParaRPr lang="tr-TR" altLang="tr-TR" sz="2400" dirty="0"/>
          </a:p>
          <a:p>
            <a:pPr algn="just" eaLnBrk="0" fontAlgn="base" hangingPunct="0">
              <a:lnSpc>
                <a:spcPct val="100000"/>
              </a:lnSpc>
              <a:spcBef>
                <a:spcPct val="0"/>
              </a:spcBef>
              <a:spcAft>
                <a:spcPct val="0"/>
              </a:spcAft>
            </a:pPr>
            <a:r>
              <a:rPr lang="tr-TR" altLang="tr-TR" sz="2400" dirty="0" smtClean="0">
                <a:solidFill>
                  <a:srgbClr val="000000"/>
                </a:solidFill>
                <a:cs typeface="Times New Roman" panose="02020603050405020304" pitchFamily="18" charset="0"/>
              </a:rPr>
              <a:t>İlde </a:t>
            </a:r>
            <a:r>
              <a:rPr lang="tr-TR" altLang="tr-TR" sz="2400" dirty="0">
                <a:solidFill>
                  <a:srgbClr val="000000"/>
                </a:solidFill>
                <a:cs typeface="Times New Roman" panose="02020603050405020304" pitchFamily="18" charset="0"/>
              </a:rPr>
              <a:t>eğitim öğretim ve özel öğrenci barınma hizmetlerinin niteliğini artırmaya yönelik çalışmalar yapmak, kurumların gelişimini, mevzuata, plan ve programa uygun çalışmasını temin etmek amacıyla gerekli teklifleri hazırlayıp il millî eğitim müdürlüğüne bildirmek.</a:t>
            </a:r>
            <a:endParaRPr lang="tr-TR" altLang="tr-TR" sz="2400" dirty="0"/>
          </a:p>
          <a:p>
            <a:pPr algn="just" eaLnBrk="0" fontAlgn="base" hangingPunct="0">
              <a:lnSpc>
                <a:spcPct val="100000"/>
              </a:lnSpc>
              <a:spcBef>
                <a:spcPct val="0"/>
              </a:spcBef>
              <a:spcAft>
                <a:spcPct val="0"/>
              </a:spcAft>
            </a:pPr>
            <a:r>
              <a:rPr lang="tr-TR" altLang="tr-TR" sz="2400" dirty="0" smtClean="0">
                <a:solidFill>
                  <a:srgbClr val="000000"/>
                </a:solidFill>
                <a:cs typeface="Times New Roman" panose="02020603050405020304" pitchFamily="18" charset="0"/>
              </a:rPr>
              <a:t>Kurumların </a:t>
            </a:r>
            <a:r>
              <a:rPr lang="tr-TR" altLang="tr-TR" sz="2400" dirty="0">
                <a:solidFill>
                  <a:srgbClr val="000000"/>
                </a:solidFill>
                <a:cs typeface="Times New Roman" panose="02020603050405020304" pitchFamily="18" charset="0"/>
              </a:rPr>
              <a:t>gelişimini izlemek ve değerlendirmek.</a:t>
            </a:r>
            <a:endParaRPr lang="tr-TR" alt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endParaRPr lang="tr-TR" sz="2400" dirty="0"/>
          </a:p>
          <a:p>
            <a:pPr marL="0" lvl="0" indent="0" algn="just" eaLnBrk="0" fontAlgn="base" hangingPunct="0">
              <a:spcBef>
                <a:spcPct val="0"/>
              </a:spcBef>
              <a:spcAft>
                <a:spcPct val="0"/>
              </a:spcAft>
              <a:buNone/>
              <a:defRPr/>
            </a:pPr>
            <a:endParaRPr lang="tr-TR" sz="2400" dirty="0" smtClean="0"/>
          </a:p>
          <a:p>
            <a:pPr marL="0" lvl="0" indent="0" algn="just" eaLnBrk="0" fontAlgn="base" hangingPunct="0">
              <a:spcBef>
                <a:spcPct val="0"/>
              </a:spcBef>
              <a:spcAft>
                <a:spcPct val="0"/>
              </a:spcAft>
              <a:buNone/>
              <a:defRPr/>
            </a:pPr>
            <a:r>
              <a:rPr lang="tr-TR" sz="2400" dirty="0" smtClean="0"/>
              <a:t> </a:t>
            </a:r>
            <a:endParaRPr lang="tr-TR"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244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7109</TotalTime>
  <Words>2144</Words>
  <Application>Microsoft Office PowerPoint</Application>
  <PresentationFormat>Özel</PresentationFormat>
  <Paragraphs>272</Paragraphs>
  <Slides>23</Slides>
  <Notes>23</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PowerPoint Sunusu</vt:lpstr>
      <vt:lpstr>Teftiş Kurulu Başkanlığı olarak; ‘’Rehberlik ve denetim yoluyla; bireysel ve kurumsal gelişime öncülük ederek, eğitim öğretimde mükemmelliğin yakalanmasını ve her vatandaşın uluslararası standartlarda kaliteli eğitim almasını sağlamak’’ temel misyonumuz ve önceliğimizdir.</vt:lpstr>
      <vt:lpstr>İÇİNDEKİLER</vt:lpstr>
      <vt:lpstr> 1. Türk Eğitim Sisteminde Denetim </vt:lpstr>
      <vt:lpstr>  2. Merkezden Denetim  </vt:lpstr>
      <vt:lpstr>   Teftiş Kurulu Başkanlığı İdari Yapısı   </vt:lpstr>
      <vt:lpstr>   Teftiş Kurulu Başkanlığı Görevleri   </vt:lpstr>
      <vt:lpstr>  3. Yerelden Denetim  </vt:lpstr>
      <vt:lpstr>  Eğitim Müfettişlikleri Başkanlıkları Görevleri  </vt:lpstr>
      <vt:lpstr>  4. Rehberlik Denetim İlke ve Standartları </vt:lpstr>
      <vt:lpstr>PowerPoint Sunusu</vt:lpstr>
      <vt:lpstr>PowerPoint Sunusu</vt:lpstr>
      <vt:lpstr>PowerPoint Sunusu</vt:lpstr>
      <vt:lpstr>5. Okulların ve Diğer Eğitim Kurumlarının Denetimi</vt:lpstr>
      <vt:lpstr> 5. Okulların ve Diğer Eğitim Kurumlarının Denetimi</vt:lpstr>
      <vt:lpstr> 5. Okulların ve Diğer Eğitim Kurumlarının Denetimi</vt:lpstr>
      <vt:lpstr>5. Okulların ve Diğer Eğitim Kurumlarının Denetimi</vt:lpstr>
      <vt:lpstr> 5. Okulların ve Diğer Eğitim Kurumlarının Denetimi</vt:lpstr>
      <vt:lpstr> 5. Okulların ve Diğer Eğitim Kurumlarının Denetimi</vt:lpstr>
      <vt:lpstr> 6. Denetim Sonrası İzleme ve Değerlendirme Faaliyetleri </vt:lpstr>
      <vt:lpstr> 7. Okul ve Kurumlarda Yürütülen Öz Değerlendirme Süreci </vt:lpstr>
      <vt:lpstr> 8. Genel Değerlendirmeler</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DİSİPLİN AMİRLİĞİ VE MUHAKKİKLİK KONULU EĞİTİM TOPLANTISI</dc:title>
  <dc:creator>Murat BUYUKKOMURCU</dc:creator>
  <cp:lastModifiedBy>Banu CELIK</cp:lastModifiedBy>
  <cp:revision>383</cp:revision>
  <cp:lastPrinted>2021-08-17T15:57:04Z</cp:lastPrinted>
  <dcterms:created xsi:type="dcterms:W3CDTF">2021-03-10T13:21:08Z</dcterms:created>
  <dcterms:modified xsi:type="dcterms:W3CDTF">2022-03-31T13:41:53Z</dcterms:modified>
</cp:coreProperties>
</file>