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2" r:id="rId4"/>
    <p:sldId id="260" r:id="rId5"/>
    <p:sldId id="263" r:id="rId6"/>
    <p:sldId id="270" r:id="rId7"/>
    <p:sldId id="271" r:id="rId8"/>
    <p:sldId id="264" r:id="rId9"/>
    <p:sldId id="272" r:id="rId10"/>
    <p:sldId id="273" r:id="rId11"/>
    <p:sldId id="265" r:id="rId12"/>
    <p:sldId id="275" r:id="rId13"/>
    <p:sldId id="276" r:id="rId14"/>
    <p:sldId id="266" r:id="rId15"/>
    <p:sldId id="277" r:id="rId16"/>
    <p:sldId id="278" r:id="rId17"/>
    <p:sldId id="283" r:id="rId18"/>
    <p:sldId id="284" r:id="rId19"/>
    <p:sldId id="285" r:id="rId20"/>
    <p:sldId id="286" r:id="rId21"/>
    <p:sldId id="287" r:id="rId22"/>
    <p:sldId id="288" r:id="rId23"/>
    <p:sldId id="289" r:id="rId24"/>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1B"/>
    <a:srgbClr val="FF0000"/>
    <a:srgbClr val="F3A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3842" autoAdjust="0"/>
  </p:normalViewPr>
  <p:slideViewPr>
    <p:cSldViewPr snapToGrid="0">
      <p:cViewPr>
        <p:scale>
          <a:sx n="76" d="100"/>
          <a:sy n="76" d="100"/>
        </p:scale>
        <p:origin x="-102" y="-810"/>
      </p:cViewPr>
      <p:guideLst>
        <p:guide orient="horz" pos="2160"/>
        <p:guide pos="3840"/>
      </p:guideLst>
    </p:cSldViewPr>
  </p:slideViewPr>
  <p:outlineViewPr>
    <p:cViewPr>
      <p:scale>
        <a:sx n="33" d="100"/>
        <a:sy n="33" d="100"/>
      </p:scale>
      <p:origin x="0" y="18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2F38EDE-AC5F-46E0-A091-D5AD1BDB186E}" type="datetimeFigureOut">
              <a:rPr lang="tr-TR" smtClean="0"/>
              <a:t>31.03.2022</a:t>
            </a:fld>
            <a:endParaRPr lang="tr-TR" dirty="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EFB2422-E5D4-49F3-B2F5-0F7E119F2224}" type="slidenum">
              <a:rPr lang="tr-TR" smtClean="0"/>
              <a:t>‹#›</a:t>
            </a:fld>
            <a:endParaRPr lang="tr-TR" dirty="0"/>
          </a:p>
        </p:txBody>
      </p:sp>
    </p:spTree>
    <p:extLst>
      <p:ext uri="{BB962C8B-B14F-4D97-AF65-F5344CB8AC3E}">
        <p14:creationId xmlns:p14="http://schemas.microsoft.com/office/powerpoint/2010/main" val="212387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a:t>
            </a:fld>
            <a:endParaRPr lang="tr-TR" dirty="0"/>
          </a:p>
        </p:txBody>
      </p:sp>
    </p:spTree>
    <p:extLst>
      <p:ext uri="{BB962C8B-B14F-4D97-AF65-F5344CB8AC3E}">
        <p14:creationId xmlns:p14="http://schemas.microsoft.com/office/powerpoint/2010/main" val="61479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10</a:t>
            </a:fld>
            <a:endParaRPr lang="tr-TR" dirty="0"/>
          </a:p>
        </p:txBody>
      </p:sp>
    </p:spTree>
    <p:extLst>
      <p:ext uri="{BB962C8B-B14F-4D97-AF65-F5344CB8AC3E}">
        <p14:creationId xmlns:p14="http://schemas.microsoft.com/office/powerpoint/2010/main" val="111919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11</a:t>
            </a:fld>
            <a:endParaRPr lang="tr-TR" dirty="0"/>
          </a:p>
        </p:txBody>
      </p:sp>
    </p:spTree>
    <p:extLst>
      <p:ext uri="{BB962C8B-B14F-4D97-AF65-F5344CB8AC3E}">
        <p14:creationId xmlns:p14="http://schemas.microsoft.com/office/powerpoint/2010/main" val="54232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12</a:t>
            </a:fld>
            <a:endParaRPr lang="tr-TR" dirty="0"/>
          </a:p>
        </p:txBody>
      </p:sp>
    </p:spTree>
    <p:extLst>
      <p:ext uri="{BB962C8B-B14F-4D97-AF65-F5344CB8AC3E}">
        <p14:creationId xmlns:p14="http://schemas.microsoft.com/office/powerpoint/2010/main" val="81091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13</a:t>
            </a:fld>
            <a:endParaRPr lang="tr-TR" dirty="0"/>
          </a:p>
        </p:txBody>
      </p:sp>
    </p:spTree>
    <p:extLst>
      <p:ext uri="{BB962C8B-B14F-4D97-AF65-F5344CB8AC3E}">
        <p14:creationId xmlns:p14="http://schemas.microsoft.com/office/powerpoint/2010/main" val="2749621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14</a:t>
            </a:fld>
            <a:endParaRPr lang="tr-TR" dirty="0"/>
          </a:p>
        </p:txBody>
      </p:sp>
    </p:spTree>
    <p:extLst>
      <p:ext uri="{BB962C8B-B14F-4D97-AF65-F5344CB8AC3E}">
        <p14:creationId xmlns:p14="http://schemas.microsoft.com/office/powerpoint/2010/main" val="59974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15</a:t>
            </a:fld>
            <a:endParaRPr lang="tr-TR" dirty="0"/>
          </a:p>
        </p:txBody>
      </p:sp>
    </p:spTree>
    <p:extLst>
      <p:ext uri="{BB962C8B-B14F-4D97-AF65-F5344CB8AC3E}">
        <p14:creationId xmlns:p14="http://schemas.microsoft.com/office/powerpoint/2010/main" val="310081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16</a:t>
            </a:fld>
            <a:endParaRPr lang="tr-TR" dirty="0"/>
          </a:p>
        </p:txBody>
      </p:sp>
    </p:spTree>
    <p:extLst>
      <p:ext uri="{BB962C8B-B14F-4D97-AF65-F5344CB8AC3E}">
        <p14:creationId xmlns:p14="http://schemas.microsoft.com/office/powerpoint/2010/main" val="533546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17</a:t>
            </a:fld>
            <a:endParaRPr lang="tr-TR" dirty="0"/>
          </a:p>
        </p:txBody>
      </p:sp>
    </p:spTree>
    <p:extLst>
      <p:ext uri="{BB962C8B-B14F-4D97-AF65-F5344CB8AC3E}">
        <p14:creationId xmlns:p14="http://schemas.microsoft.com/office/powerpoint/2010/main" val="21549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18</a:t>
            </a:fld>
            <a:endParaRPr lang="tr-TR" dirty="0"/>
          </a:p>
        </p:txBody>
      </p:sp>
    </p:spTree>
    <p:extLst>
      <p:ext uri="{BB962C8B-B14F-4D97-AF65-F5344CB8AC3E}">
        <p14:creationId xmlns:p14="http://schemas.microsoft.com/office/powerpoint/2010/main" val="3894568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19</a:t>
            </a:fld>
            <a:endParaRPr lang="tr-TR" dirty="0"/>
          </a:p>
        </p:txBody>
      </p:sp>
    </p:spTree>
    <p:extLst>
      <p:ext uri="{BB962C8B-B14F-4D97-AF65-F5344CB8AC3E}">
        <p14:creationId xmlns:p14="http://schemas.microsoft.com/office/powerpoint/2010/main" val="222176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a:t>
            </a:fld>
            <a:endParaRPr lang="tr-TR" dirty="0"/>
          </a:p>
        </p:txBody>
      </p:sp>
    </p:spTree>
    <p:extLst>
      <p:ext uri="{BB962C8B-B14F-4D97-AF65-F5344CB8AC3E}">
        <p14:creationId xmlns:p14="http://schemas.microsoft.com/office/powerpoint/2010/main" val="837142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20</a:t>
            </a:fld>
            <a:endParaRPr lang="tr-TR" dirty="0"/>
          </a:p>
        </p:txBody>
      </p:sp>
    </p:spTree>
    <p:extLst>
      <p:ext uri="{BB962C8B-B14F-4D97-AF65-F5344CB8AC3E}">
        <p14:creationId xmlns:p14="http://schemas.microsoft.com/office/powerpoint/2010/main" val="1721476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21</a:t>
            </a:fld>
            <a:endParaRPr lang="tr-TR" dirty="0"/>
          </a:p>
        </p:txBody>
      </p:sp>
    </p:spTree>
    <p:extLst>
      <p:ext uri="{BB962C8B-B14F-4D97-AF65-F5344CB8AC3E}">
        <p14:creationId xmlns:p14="http://schemas.microsoft.com/office/powerpoint/2010/main" val="2213306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22</a:t>
            </a:fld>
            <a:endParaRPr lang="tr-TR" dirty="0"/>
          </a:p>
        </p:txBody>
      </p:sp>
    </p:spTree>
    <p:extLst>
      <p:ext uri="{BB962C8B-B14F-4D97-AF65-F5344CB8AC3E}">
        <p14:creationId xmlns:p14="http://schemas.microsoft.com/office/powerpoint/2010/main" val="1650975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23</a:t>
            </a:fld>
            <a:endParaRPr lang="tr-TR" dirty="0"/>
          </a:p>
        </p:txBody>
      </p:sp>
    </p:spTree>
    <p:extLst>
      <p:ext uri="{BB962C8B-B14F-4D97-AF65-F5344CB8AC3E}">
        <p14:creationId xmlns:p14="http://schemas.microsoft.com/office/powerpoint/2010/main" val="72761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3</a:t>
            </a:fld>
            <a:endParaRPr lang="tr-TR" dirty="0"/>
          </a:p>
        </p:txBody>
      </p:sp>
    </p:spTree>
    <p:extLst>
      <p:ext uri="{BB962C8B-B14F-4D97-AF65-F5344CB8AC3E}">
        <p14:creationId xmlns:p14="http://schemas.microsoft.com/office/powerpoint/2010/main" val="107388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4</a:t>
            </a:fld>
            <a:endParaRPr lang="tr-TR" dirty="0"/>
          </a:p>
        </p:txBody>
      </p:sp>
    </p:spTree>
    <p:extLst>
      <p:ext uri="{BB962C8B-B14F-4D97-AF65-F5344CB8AC3E}">
        <p14:creationId xmlns:p14="http://schemas.microsoft.com/office/powerpoint/2010/main" val="102510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5</a:t>
            </a:fld>
            <a:endParaRPr lang="tr-TR" dirty="0"/>
          </a:p>
        </p:txBody>
      </p:sp>
    </p:spTree>
    <p:extLst>
      <p:ext uri="{BB962C8B-B14F-4D97-AF65-F5344CB8AC3E}">
        <p14:creationId xmlns:p14="http://schemas.microsoft.com/office/powerpoint/2010/main" val="281390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6</a:t>
            </a:fld>
            <a:endParaRPr lang="tr-TR" dirty="0"/>
          </a:p>
        </p:txBody>
      </p:sp>
    </p:spTree>
    <p:extLst>
      <p:ext uri="{BB962C8B-B14F-4D97-AF65-F5344CB8AC3E}">
        <p14:creationId xmlns:p14="http://schemas.microsoft.com/office/powerpoint/2010/main" val="90192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7</a:t>
            </a:fld>
            <a:endParaRPr lang="tr-TR" dirty="0"/>
          </a:p>
        </p:txBody>
      </p:sp>
    </p:spTree>
    <p:extLst>
      <p:ext uri="{BB962C8B-B14F-4D97-AF65-F5344CB8AC3E}">
        <p14:creationId xmlns:p14="http://schemas.microsoft.com/office/powerpoint/2010/main" val="797750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8</a:t>
            </a:fld>
            <a:endParaRPr lang="tr-TR" dirty="0"/>
          </a:p>
        </p:txBody>
      </p:sp>
    </p:spTree>
    <p:extLst>
      <p:ext uri="{BB962C8B-B14F-4D97-AF65-F5344CB8AC3E}">
        <p14:creationId xmlns:p14="http://schemas.microsoft.com/office/powerpoint/2010/main" val="135647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9</a:t>
            </a:fld>
            <a:endParaRPr lang="tr-TR" dirty="0"/>
          </a:p>
        </p:txBody>
      </p:sp>
    </p:spTree>
    <p:extLst>
      <p:ext uri="{BB962C8B-B14F-4D97-AF65-F5344CB8AC3E}">
        <p14:creationId xmlns:p14="http://schemas.microsoft.com/office/powerpoint/2010/main" val="51645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298919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69813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124552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12854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292353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65221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96531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17920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20267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40712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5946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238611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Gecikme 1"/>
          <p:cNvSpPr/>
          <p:nvPr/>
        </p:nvSpPr>
        <p:spPr>
          <a:xfrm>
            <a:off x="0" y="0"/>
            <a:ext cx="6125029" cy="6858000"/>
          </a:xfrm>
          <a:prstGeom prst="flowChartDelay">
            <a:avLst/>
          </a:prstGeom>
          <a:solidFill>
            <a:srgbClr val="DB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27" name="Picture 3" descr="C:\Users\Oguz DEMIRBOGAN06\Desktop\muhakkik seminer\Milli-Eğitim-Bakanlığı-Arma-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515" y="1989000"/>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5808" y="816860"/>
            <a:ext cx="1432156" cy="1404000"/>
          </a:xfrm>
          <a:prstGeom prst="rect">
            <a:avLst/>
          </a:prstGeom>
          <a:noFill/>
          <a:extLst>
            <a:ext uri="{909E8E84-426E-40DD-AFC4-6F175D3DCCD1}">
              <a14:hiddenFill xmlns:a14="http://schemas.microsoft.com/office/drawing/2010/main">
                <a:solidFill>
                  <a:srgbClr val="FFFFFF"/>
                </a:solidFill>
              </a14:hiddenFill>
            </a:ext>
          </a:extLst>
        </p:spPr>
      </p:pic>
      <p:sp>
        <p:nvSpPr>
          <p:cNvPr id="8" name="Alt Başlık 2">
            <a:extLst>
              <a:ext uri="{FF2B5EF4-FFF2-40B4-BE49-F238E27FC236}">
                <a16:creationId xmlns="" xmlns:a16="http://schemas.microsoft.com/office/drawing/2014/main" id="{4DAF0671-4B65-4CBE-BAD3-0554320C284F}"/>
              </a:ext>
            </a:extLst>
          </p:cNvPr>
          <p:cNvSpPr txBox="1">
            <a:spLocks/>
          </p:cNvSpPr>
          <p:nvPr/>
        </p:nvSpPr>
        <p:spPr>
          <a:xfrm>
            <a:off x="6125029" y="2255921"/>
            <a:ext cx="5997560" cy="2633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tr-TR" sz="2000" dirty="0">
              <a:solidFill>
                <a:schemeClr val="tx1">
                  <a:lumMod val="65000"/>
                  <a:lumOff val="35000"/>
                </a:schemeClr>
              </a:solidFill>
              <a:latin typeface="Century Gothic" panose="020B0502020202020204" pitchFamily="34" charset="0"/>
            </a:endParaRPr>
          </a:p>
          <a:p>
            <a:pPr>
              <a:lnSpc>
                <a:spcPct val="100000"/>
              </a:lnSpc>
              <a:spcBef>
                <a:spcPts val="0"/>
              </a:spcBef>
            </a:pPr>
            <a:endParaRPr lang="tr-TR" sz="2000" b="1" dirty="0">
              <a:solidFill>
                <a:schemeClr val="tx1">
                  <a:lumMod val="65000"/>
                  <a:lumOff val="35000"/>
                </a:schemeClr>
              </a:solidFill>
              <a:latin typeface="Century Gothic" panose="020B0502020202020204" pitchFamily="34" charset="0"/>
            </a:endParaRPr>
          </a:p>
          <a:p>
            <a:pPr>
              <a:defRPr/>
            </a:pPr>
            <a:r>
              <a:rPr lang="en-US" sz="2800" b="1" dirty="0">
                <a:solidFill>
                  <a:schemeClr val="tx1">
                    <a:lumMod val="65000"/>
                    <a:lumOff val="35000"/>
                  </a:schemeClr>
                </a:solidFill>
                <a:latin typeface="Century Gothic" panose="020B0502020202020204" pitchFamily="34" charset="0"/>
              </a:rPr>
              <a:t>THE STRUCTURE OF INSPECTION IN THE TURKISH EDUCATION SYSTEM</a:t>
            </a:r>
          </a:p>
          <a:p>
            <a:pPr>
              <a:defRPr/>
            </a:pPr>
            <a:endParaRPr lang="en-US" sz="2800" b="1" dirty="0">
              <a:solidFill>
                <a:schemeClr val="tx1">
                  <a:lumMod val="65000"/>
                  <a:lumOff val="35000"/>
                </a:schemeClr>
              </a:solidFill>
              <a:latin typeface="Century Gothic" panose="020B0502020202020204" pitchFamily="34" charset="0"/>
            </a:endParaRPr>
          </a:p>
          <a:p>
            <a:pPr>
              <a:defRPr/>
            </a:pPr>
            <a:r>
              <a:rPr lang="en-US" sz="2800" b="1" dirty="0">
                <a:solidFill>
                  <a:schemeClr val="tx1">
                    <a:lumMod val="65000"/>
                    <a:lumOff val="35000"/>
                  </a:schemeClr>
                </a:solidFill>
                <a:latin typeface="Century Gothic" panose="020B0502020202020204" pitchFamily="34" charset="0"/>
              </a:rPr>
              <a:t>Harun GONCU</a:t>
            </a:r>
          </a:p>
          <a:p>
            <a:pPr>
              <a:defRPr/>
            </a:pPr>
            <a:r>
              <a:rPr lang="en-US" sz="2800" b="1" dirty="0">
                <a:solidFill>
                  <a:schemeClr val="tx1">
                    <a:lumMod val="65000"/>
                    <a:lumOff val="35000"/>
                  </a:schemeClr>
                </a:solidFill>
                <a:latin typeface="Century Gothic" panose="020B0502020202020204" pitchFamily="34" charset="0"/>
              </a:rPr>
              <a:t>Education Inspector</a:t>
            </a:r>
            <a:endParaRPr lang="tr-TR" sz="2000" b="1" dirty="0">
              <a:solidFill>
                <a:schemeClr val="tx1">
                  <a:lumMod val="65000"/>
                  <a:lumOff val="35000"/>
                </a:schemeClr>
              </a:solidFill>
              <a:latin typeface="Century Gothic" panose="020B0502020202020204" pitchFamily="34" charset="0"/>
            </a:endParaRPr>
          </a:p>
          <a:p>
            <a:pPr>
              <a:lnSpc>
                <a:spcPct val="100000"/>
              </a:lnSpc>
              <a:spcBef>
                <a:spcPts val="0"/>
              </a:spcBef>
            </a:pPr>
            <a:endParaRPr lang="tr-TR" sz="2000" b="1" dirty="0">
              <a:solidFill>
                <a:schemeClr val="tx1">
                  <a:lumMod val="65000"/>
                  <a:lumOff val="35000"/>
                </a:schemeClr>
              </a:solidFill>
              <a:latin typeface="Century Gothic" panose="020B0502020202020204" pitchFamily="34" charset="0"/>
            </a:endParaRPr>
          </a:p>
          <a:p>
            <a:pPr>
              <a:lnSpc>
                <a:spcPct val="100000"/>
              </a:lnSpc>
              <a:spcBef>
                <a:spcPts val="0"/>
              </a:spcBef>
            </a:pPr>
            <a:endParaRPr lang="tr-TR" sz="2000" b="1" dirty="0">
              <a:solidFill>
                <a:schemeClr val="tx1">
                  <a:lumMod val="65000"/>
                  <a:lumOff val="35000"/>
                </a:schemeClr>
              </a:solidFill>
              <a:latin typeface="Century Gothic" panose="020B0502020202020204" pitchFamily="34" charset="0"/>
            </a:endParaRPr>
          </a:p>
          <a:p>
            <a:pPr>
              <a:lnSpc>
                <a:spcPct val="100000"/>
              </a:lnSpc>
              <a:spcBef>
                <a:spcPts val="0"/>
              </a:spcBef>
            </a:pPr>
            <a:r>
              <a:rPr lang="tr-TR" sz="2000" b="1" dirty="0" smtClean="0">
                <a:solidFill>
                  <a:srgbClr val="FF0000"/>
                </a:solidFill>
                <a:latin typeface="Century Gothic" panose="020B0502020202020204" pitchFamily="34" charset="0"/>
              </a:rPr>
              <a:t>April </a:t>
            </a:r>
            <a:r>
              <a:rPr lang="tr-TR" sz="2000" b="1" dirty="0" smtClean="0">
                <a:solidFill>
                  <a:srgbClr val="FF0000"/>
                </a:solidFill>
                <a:latin typeface="Century Gothic" panose="020B0502020202020204" pitchFamily="34" charset="0"/>
              </a:rPr>
              <a:t>2022</a:t>
            </a:r>
            <a:endParaRPr lang="tr-TR" sz="2000" b="1" dirty="0">
              <a:solidFill>
                <a:srgbClr val="FF0000"/>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3477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615094"/>
            <a:ext cx="11083900" cy="871869"/>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4. </a:t>
            </a:r>
            <a:r>
              <a:rPr lang="tr-TR" sz="3600" b="1" dirty="0" err="1" smtClean="0">
                <a:solidFill>
                  <a:srgbClr val="0070C0"/>
                </a:solidFill>
                <a:latin typeface="Century Gothic" panose="020B0502020202020204" pitchFamily="34" charset="0"/>
                <a:cs typeface="Calibri" panose="020F0502020204030204" pitchFamily="34" charset="0"/>
              </a:rPr>
              <a:t>The</a:t>
            </a:r>
            <a:r>
              <a:rPr lang="tr-TR" sz="3600" b="1" dirty="0" smtClean="0">
                <a:solidFill>
                  <a:srgbClr val="0070C0"/>
                </a:solidFill>
                <a:latin typeface="Century Gothic" panose="020B0502020202020204" pitchFamily="34" charset="0"/>
                <a:cs typeface="Calibri" panose="020F0502020204030204" pitchFamily="34" charset="0"/>
              </a:rPr>
              <a:t> </a:t>
            </a:r>
            <a:r>
              <a:rPr lang="tr-TR" sz="3600" b="1" dirty="0" err="1" smtClean="0">
                <a:solidFill>
                  <a:srgbClr val="0070C0"/>
                </a:solidFill>
                <a:latin typeface="Century Gothic" panose="020B0502020202020204" pitchFamily="34" charset="0"/>
                <a:cs typeface="Calibri" panose="020F0502020204030204" pitchFamily="34" charset="0"/>
              </a:rPr>
              <a:t>Guidance</a:t>
            </a:r>
            <a:r>
              <a:rPr lang="tr-TR" sz="3600" b="1" dirty="0" smtClean="0">
                <a:solidFill>
                  <a:srgbClr val="0070C0"/>
                </a:solidFill>
                <a:latin typeface="Century Gothic" panose="020B0502020202020204" pitchFamily="34" charset="0"/>
                <a:cs typeface="Calibri" panose="020F0502020204030204" pitchFamily="34" charset="0"/>
              </a:rPr>
              <a:t> </a:t>
            </a:r>
            <a:r>
              <a:rPr lang="tr-TR" sz="3600" b="1" dirty="0" err="1" smtClean="0">
                <a:solidFill>
                  <a:srgbClr val="0070C0"/>
                </a:solidFill>
                <a:latin typeface="Century Gothic" panose="020B0502020202020204" pitchFamily="34" charset="0"/>
                <a:cs typeface="Calibri" panose="020F0502020204030204" pitchFamily="34" charset="0"/>
              </a:rPr>
              <a:t>Inspection</a:t>
            </a:r>
            <a:r>
              <a:rPr lang="tr-TR" sz="3600" b="1" dirty="0" smtClean="0">
                <a:solidFill>
                  <a:srgbClr val="0070C0"/>
                </a:solidFill>
                <a:latin typeface="Century Gothic" panose="020B0502020202020204" pitchFamily="34" charset="0"/>
                <a:cs typeface="Calibri" panose="020F0502020204030204" pitchFamily="34" charset="0"/>
              </a:rPr>
              <a:t> </a:t>
            </a:r>
            <a:r>
              <a:rPr lang="tr-TR" sz="3600" b="1" dirty="0" err="1">
                <a:solidFill>
                  <a:srgbClr val="0070C0"/>
                </a:solidFill>
                <a:latin typeface="Century Gothic" panose="020B0502020202020204" pitchFamily="34" charset="0"/>
                <a:cs typeface="Calibri" panose="020F0502020204030204" pitchFamily="34" charset="0"/>
              </a:rPr>
              <a:t>Principles</a:t>
            </a:r>
            <a:r>
              <a:rPr lang="tr-TR" sz="3600" b="1" dirty="0">
                <a:solidFill>
                  <a:srgbClr val="0070C0"/>
                </a:solidFill>
                <a:latin typeface="Century Gothic" panose="020B0502020202020204" pitchFamily="34" charset="0"/>
                <a:cs typeface="Calibri" panose="020F0502020204030204" pitchFamily="34" charset="0"/>
              </a:rPr>
              <a:t> </a:t>
            </a:r>
            <a:r>
              <a:rPr lang="tr-TR" sz="3600" b="1" dirty="0" err="1">
                <a:solidFill>
                  <a:srgbClr val="0070C0"/>
                </a:solidFill>
                <a:latin typeface="Century Gothic" panose="020B0502020202020204" pitchFamily="34" charset="0"/>
                <a:cs typeface="Calibri" panose="020F0502020204030204" pitchFamily="34" charset="0"/>
              </a:rPr>
              <a:t>and</a:t>
            </a:r>
            <a:r>
              <a:rPr lang="tr-TR" sz="3600" b="1" dirty="0">
                <a:solidFill>
                  <a:srgbClr val="0070C0"/>
                </a:solidFill>
                <a:latin typeface="Century Gothic" panose="020B0502020202020204" pitchFamily="34" charset="0"/>
                <a:cs typeface="Calibri" panose="020F0502020204030204" pitchFamily="34" charset="0"/>
              </a:rPr>
              <a:t> </a:t>
            </a:r>
            <a:r>
              <a:rPr lang="tr-TR" sz="3600" b="1" dirty="0" err="1">
                <a:solidFill>
                  <a:srgbClr val="0070C0"/>
                </a:solidFill>
                <a:latin typeface="Century Gothic" panose="020B0502020202020204" pitchFamily="34" charset="0"/>
                <a:cs typeface="Calibri" panose="020F0502020204030204" pitchFamily="34" charset="0"/>
              </a:rPr>
              <a:t>Standards</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10</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420914" y="1658905"/>
            <a:ext cx="11350171" cy="5149102"/>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b="1" dirty="0" err="1">
                <a:solidFill>
                  <a:schemeClr val="accent5">
                    <a:lumMod val="50000"/>
                  </a:schemeClr>
                </a:solidFill>
                <a:latin typeface="Century Gothic" panose="020B0502020202020204" pitchFamily="34" charset="0"/>
              </a:rPr>
              <a:t>Guidance</a:t>
            </a:r>
            <a:r>
              <a:rPr lang="tr-TR" sz="2400" b="1" dirty="0">
                <a:solidFill>
                  <a:schemeClr val="accent5">
                    <a:lumMod val="50000"/>
                  </a:schemeClr>
                </a:solidFill>
                <a:latin typeface="Century Gothic" panose="020B0502020202020204" pitchFamily="34" charset="0"/>
              </a:rPr>
              <a:t> </a:t>
            </a:r>
            <a:r>
              <a:rPr lang="tr-TR" sz="2400" b="1" dirty="0" err="1">
                <a:solidFill>
                  <a:schemeClr val="accent5">
                    <a:lumMod val="50000"/>
                  </a:schemeClr>
                </a:solidFill>
                <a:latin typeface="Century Gothic" panose="020B0502020202020204" pitchFamily="34" charset="0"/>
              </a:rPr>
              <a:t>and</a:t>
            </a:r>
            <a:r>
              <a:rPr lang="tr-TR" sz="2400" b="1" dirty="0">
                <a:solidFill>
                  <a:schemeClr val="accent5">
                    <a:lumMod val="50000"/>
                  </a:schemeClr>
                </a:solidFill>
                <a:latin typeface="Century Gothic" panose="020B0502020202020204" pitchFamily="34" charset="0"/>
              </a:rPr>
              <a:t> </a:t>
            </a:r>
            <a:r>
              <a:rPr lang="tr-TR" sz="2400" b="1" dirty="0" err="1" smtClean="0">
                <a:solidFill>
                  <a:schemeClr val="accent5">
                    <a:lumMod val="50000"/>
                  </a:schemeClr>
                </a:solidFill>
                <a:latin typeface="Century Gothic" panose="020B0502020202020204" pitchFamily="34" charset="0"/>
              </a:rPr>
              <a:t>Inspection</a:t>
            </a:r>
            <a:r>
              <a:rPr lang="tr-TR" sz="2400" b="1" dirty="0" smtClean="0">
                <a:solidFill>
                  <a:schemeClr val="accent5">
                    <a:lumMod val="50000"/>
                  </a:schemeClr>
                </a:solidFill>
                <a:latin typeface="Century Gothic" panose="020B0502020202020204" pitchFamily="34" charset="0"/>
              </a:rPr>
              <a:t> </a:t>
            </a:r>
            <a:r>
              <a:rPr lang="tr-TR" sz="2400" b="1" dirty="0" err="1" smtClean="0">
                <a:solidFill>
                  <a:schemeClr val="accent5">
                    <a:lumMod val="50000"/>
                  </a:schemeClr>
                </a:solidFill>
                <a:latin typeface="Century Gothic" panose="020B0502020202020204" pitchFamily="34" charset="0"/>
              </a:rPr>
              <a:t>Principles</a:t>
            </a:r>
            <a:endParaRPr lang="tr-TR" sz="2400" b="1"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en-US" sz="2000" dirty="0"/>
              <a:t>Inspection principles </a:t>
            </a:r>
            <a:r>
              <a:rPr lang="en-US" sz="2000" dirty="0" smtClean="0"/>
              <a:t>and</a:t>
            </a:r>
            <a:r>
              <a:rPr lang="tr-TR" sz="2000" dirty="0" smtClean="0"/>
              <a:t> </a:t>
            </a:r>
            <a:r>
              <a:rPr lang="tr-TR" sz="2000" dirty="0" err="1" smtClean="0"/>
              <a:t>bases</a:t>
            </a:r>
            <a:r>
              <a:rPr lang="en-US" sz="2000" dirty="0" smtClean="0"/>
              <a:t> </a:t>
            </a:r>
            <a:r>
              <a:rPr lang="en-US" sz="2000" dirty="0"/>
              <a:t>have been determined in the guidance and inspection guides prepared by </a:t>
            </a:r>
            <a:r>
              <a:rPr lang="en-US" sz="2000" dirty="0" smtClean="0"/>
              <a:t>the</a:t>
            </a:r>
            <a:r>
              <a:rPr lang="tr-TR" sz="2000" dirty="0" smtClean="0"/>
              <a:t> </a:t>
            </a:r>
            <a:r>
              <a:rPr lang="tr-TR" sz="2000" dirty="0" err="1" smtClean="0"/>
              <a:t>Presidency</a:t>
            </a:r>
            <a:r>
              <a:rPr lang="tr-TR" sz="2000" dirty="0" smtClean="0"/>
              <a:t> of </a:t>
            </a:r>
            <a:r>
              <a:rPr lang="en-US" sz="2000" dirty="0" smtClean="0"/>
              <a:t>Board </a:t>
            </a:r>
            <a:r>
              <a:rPr lang="en-US" sz="2000" dirty="0"/>
              <a:t>of Inspection.</a:t>
            </a:r>
            <a:r>
              <a:rPr lang="tr-TR" sz="2000" dirty="0" smtClean="0"/>
              <a:t>.</a:t>
            </a:r>
          </a:p>
          <a:p>
            <a:pPr marL="0" indent="0" algn="just" eaLnBrk="0" fontAlgn="base" hangingPunct="0">
              <a:spcBef>
                <a:spcPts val="600"/>
              </a:spcBef>
              <a:spcAft>
                <a:spcPct val="0"/>
              </a:spcAft>
              <a:buNone/>
              <a:defRPr/>
            </a:pPr>
            <a:r>
              <a:rPr lang="en-US" sz="2000" dirty="0"/>
              <a:t>The following principles are observed in guidance and </a:t>
            </a:r>
            <a:r>
              <a:rPr lang="tr-TR" sz="2000" dirty="0" err="1" smtClean="0"/>
              <a:t>inspection</a:t>
            </a:r>
            <a:r>
              <a:rPr lang="en-US" sz="2000" dirty="0" smtClean="0"/>
              <a:t>:</a:t>
            </a:r>
            <a:endParaRPr lang="tr-TR" sz="2000" dirty="0" smtClean="0"/>
          </a:p>
          <a:p>
            <a:pPr marL="457200" indent="-457200" algn="just" eaLnBrk="0" fontAlgn="base" hangingPunct="0">
              <a:spcBef>
                <a:spcPts val="600"/>
              </a:spcBef>
              <a:spcAft>
                <a:spcPct val="0"/>
              </a:spcAft>
              <a:buAutoNum type="alphaLcParenR"/>
              <a:defRPr/>
            </a:pPr>
            <a:r>
              <a:rPr lang="en-US" sz="2000" dirty="0" smtClean="0"/>
              <a:t>Individual </a:t>
            </a:r>
            <a:r>
              <a:rPr lang="en-US" sz="2000" dirty="0"/>
              <a:t>and institutional differences and environmental factors should be taken into account</a:t>
            </a:r>
            <a:r>
              <a:rPr lang="en-US" sz="2000" dirty="0" smtClean="0"/>
              <a:t>.</a:t>
            </a:r>
            <a:endParaRPr lang="tr-TR" sz="2000" dirty="0" smtClean="0"/>
          </a:p>
          <a:p>
            <a:pPr marL="0" indent="0" algn="just" eaLnBrk="0" fontAlgn="base" hangingPunct="0">
              <a:spcBef>
                <a:spcPts val="600"/>
              </a:spcBef>
              <a:spcAft>
                <a:spcPct val="0"/>
              </a:spcAft>
              <a:buNone/>
              <a:defRPr/>
            </a:pPr>
            <a:r>
              <a:rPr lang="tr-TR" sz="2000" dirty="0" smtClean="0"/>
              <a:t>b</a:t>
            </a:r>
            <a:r>
              <a:rPr lang="tr-TR" sz="2000" dirty="0"/>
              <a:t>) </a:t>
            </a:r>
            <a:r>
              <a:rPr lang="en-US" sz="2000" dirty="0"/>
              <a:t>It should be based on correction, improvement and development by emphasizing leading and preventive guidance.</a:t>
            </a:r>
            <a:endParaRPr lang="tr-TR" sz="2000" dirty="0" smtClean="0"/>
          </a:p>
          <a:p>
            <a:pPr marL="0" indent="0" algn="just" eaLnBrk="0" fontAlgn="base" hangingPunct="0">
              <a:spcBef>
                <a:spcPts val="600"/>
              </a:spcBef>
              <a:spcAft>
                <a:spcPct val="0"/>
              </a:spcAft>
              <a:buNone/>
              <a:defRPr/>
            </a:pPr>
            <a:r>
              <a:rPr lang="tr-TR" sz="2000" dirty="0" smtClean="0"/>
              <a:t>c</a:t>
            </a:r>
            <a:r>
              <a:rPr lang="tr-TR" sz="2000" dirty="0"/>
              <a:t>) </a:t>
            </a:r>
            <a:r>
              <a:rPr lang="en-US" sz="2000" dirty="0"/>
              <a:t>It should disseminate examples of good practice.</a:t>
            </a:r>
            <a:endParaRPr lang="tr-TR" sz="2000" dirty="0" smtClean="0"/>
          </a:p>
          <a:p>
            <a:pPr marL="0" indent="0" algn="just" eaLnBrk="0" fontAlgn="base" hangingPunct="0">
              <a:spcBef>
                <a:spcPts val="600"/>
              </a:spcBef>
              <a:spcAft>
                <a:spcPct val="0"/>
              </a:spcAft>
              <a:buNone/>
              <a:defRPr/>
            </a:pPr>
            <a:r>
              <a:rPr lang="tr-TR" sz="2000" dirty="0"/>
              <a:t>d</a:t>
            </a:r>
            <a:r>
              <a:rPr lang="tr-TR" sz="2000" dirty="0" smtClean="0"/>
              <a:t>) </a:t>
            </a:r>
            <a:r>
              <a:rPr lang="en-US" sz="2000" dirty="0"/>
              <a:t>It should ensure the risk areas of the system to be identified and eliminated.</a:t>
            </a:r>
            <a:endParaRPr lang="tr-TR" sz="2000" dirty="0" smtClean="0"/>
          </a:p>
          <a:p>
            <a:pPr marL="0" indent="0" algn="just" eaLnBrk="0" fontAlgn="base" hangingPunct="0">
              <a:spcBef>
                <a:spcPts val="600"/>
              </a:spcBef>
              <a:spcAft>
                <a:spcPct val="0"/>
              </a:spcAft>
              <a:buNone/>
              <a:defRPr/>
            </a:pPr>
            <a:r>
              <a:rPr lang="tr-TR" sz="2000" dirty="0"/>
              <a:t>e</a:t>
            </a:r>
            <a:r>
              <a:rPr lang="tr-TR" sz="2000" dirty="0" smtClean="0"/>
              <a:t>) </a:t>
            </a:r>
            <a:r>
              <a:rPr lang="en-US" sz="2000" dirty="0"/>
              <a:t>It should prevent irregularities and corruption</a:t>
            </a:r>
            <a:r>
              <a:rPr lang="en-US" sz="2000" dirty="0" smtClean="0"/>
              <a:t>.</a:t>
            </a:r>
            <a:endParaRPr lang="tr-TR" sz="2000" dirty="0" smtClean="0"/>
          </a:p>
          <a:p>
            <a:pPr marL="0" indent="0" algn="just" eaLnBrk="0" fontAlgn="base" hangingPunct="0">
              <a:spcBef>
                <a:spcPts val="600"/>
              </a:spcBef>
              <a:spcAft>
                <a:spcPct val="0"/>
              </a:spcAft>
              <a:buNone/>
              <a:defRPr/>
            </a:pPr>
            <a:r>
              <a:rPr lang="tr-TR" sz="2000" dirty="0" smtClean="0"/>
              <a:t>f</a:t>
            </a:r>
            <a:r>
              <a:rPr lang="tr-TR" sz="2000" dirty="0" smtClean="0"/>
              <a:t>) </a:t>
            </a:r>
            <a:r>
              <a:rPr lang="en-US" sz="2000" dirty="0"/>
              <a:t>It should be clear, transparent, equal, democratic, holistic, reliable and impartial.. </a:t>
            </a:r>
            <a:endParaRPr lang="tr-TR" sz="2000" dirty="0" smtClean="0"/>
          </a:p>
          <a:p>
            <a:pPr marL="0" indent="0" algn="just" eaLnBrk="0" fontAlgn="base" hangingPunct="0">
              <a:spcBef>
                <a:spcPts val="600"/>
              </a:spcBef>
              <a:spcAft>
                <a:spcPct val="0"/>
              </a:spcAft>
              <a:buNone/>
              <a:defRPr/>
            </a:pPr>
            <a:r>
              <a:rPr lang="tr-TR" sz="2000" dirty="0"/>
              <a:t>g</a:t>
            </a:r>
            <a:r>
              <a:rPr lang="tr-TR" sz="2000" dirty="0" smtClean="0"/>
              <a:t>) </a:t>
            </a:r>
            <a:r>
              <a:rPr lang="en-US" sz="2000" dirty="0"/>
              <a:t>It should be based on cooperation and participation</a:t>
            </a:r>
            <a:r>
              <a:rPr lang="en-US" sz="2000" dirty="0" smtClean="0"/>
              <a:t>.</a:t>
            </a:r>
            <a:endParaRPr lang="tr-TR" sz="2000" dirty="0" smtClean="0"/>
          </a:p>
          <a:p>
            <a:pPr marL="0" indent="0" algn="just" eaLnBrk="0" fontAlgn="base" hangingPunct="0">
              <a:spcBef>
                <a:spcPts val="600"/>
              </a:spcBef>
              <a:spcAft>
                <a:spcPct val="0"/>
              </a:spcAft>
              <a:buNone/>
              <a:defRPr/>
            </a:pPr>
            <a:r>
              <a:rPr lang="tr-TR" sz="2000" dirty="0" smtClean="0"/>
              <a:t>h</a:t>
            </a:r>
            <a:r>
              <a:rPr lang="tr-TR" sz="2000" dirty="0" smtClean="0"/>
              <a:t>) </a:t>
            </a:r>
            <a:r>
              <a:rPr lang="en-US" sz="2000" dirty="0"/>
              <a:t>It should highlight, encourage and reward success.</a:t>
            </a:r>
            <a:endParaRPr lang="tr-TR" sz="2000" dirty="0" smtClean="0"/>
          </a:p>
          <a:p>
            <a:pPr marL="0" indent="0" algn="just" eaLnBrk="0" fontAlgn="base" hangingPunct="0">
              <a:spcBef>
                <a:spcPts val="600"/>
              </a:spcBef>
              <a:spcAft>
                <a:spcPct val="0"/>
              </a:spcAft>
              <a:buNone/>
              <a:defRPr/>
            </a:pPr>
            <a:r>
              <a:rPr lang="tr-TR" sz="2000" dirty="0"/>
              <a:t>i</a:t>
            </a:r>
            <a:r>
              <a:rPr lang="tr-TR" sz="2000" dirty="0" smtClean="0"/>
              <a:t>) </a:t>
            </a:r>
            <a:r>
              <a:rPr lang="en-US" sz="2000" dirty="0"/>
              <a:t>It should be based on scientific and objective principles.</a:t>
            </a:r>
            <a:r>
              <a:rPr lang="tr-TR" sz="2000" dirty="0" smtClean="0"/>
              <a:t>. </a:t>
            </a:r>
            <a:endParaRPr lang="tr-TR" sz="2000" dirty="0" smtClean="0"/>
          </a:p>
          <a:p>
            <a:pPr marL="0" indent="0" algn="just" eaLnBrk="0" fontAlgn="base" hangingPunct="0">
              <a:spcBef>
                <a:spcPts val="600"/>
              </a:spcBef>
              <a:spcAft>
                <a:spcPct val="0"/>
              </a:spcAft>
              <a:buNone/>
              <a:defRPr/>
            </a:pPr>
            <a:r>
              <a:rPr lang="tr-TR" sz="2000" dirty="0"/>
              <a:t>j</a:t>
            </a:r>
            <a:r>
              <a:rPr lang="tr-TR" sz="2000" dirty="0" smtClean="0"/>
              <a:t>) </a:t>
            </a:r>
            <a:r>
              <a:rPr lang="en-US" sz="2000" dirty="0"/>
              <a:t>It must be effective, economical and fertile.</a:t>
            </a:r>
            <a:endParaRPr lang="tr-TR" sz="2400" dirty="0" smtClean="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50202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1739" y="1138660"/>
            <a:ext cx="7100210"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11</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232228" y="1288076"/>
            <a:ext cx="6883467" cy="5410712"/>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b="1" dirty="0" err="1">
                <a:solidFill>
                  <a:schemeClr val="accent5">
                    <a:lumMod val="50000"/>
                  </a:schemeClr>
                </a:solidFill>
                <a:latin typeface="Century Gothic" panose="020B0502020202020204" pitchFamily="34" charset="0"/>
              </a:rPr>
              <a:t>Mission</a:t>
            </a:r>
            <a:r>
              <a:rPr lang="tr-TR" sz="2400" b="1" dirty="0">
                <a:solidFill>
                  <a:schemeClr val="accent5">
                    <a:lumMod val="50000"/>
                  </a:schemeClr>
                </a:solidFill>
                <a:latin typeface="Century Gothic" panose="020B0502020202020204" pitchFamily="34" charset="0"/>
              </a:rPr>
              <a:t> </a:t>
            </a:r>
            <a:r>
              <a:rPr lang="tr-TR" sz="2400" b="1" dirty="0" err="1">
                <a:solidFill>
                  <a:schemeClr val="accent5">
                    <a:lumMod val="50000"/>
                  </a:schemeClr>
                </a:solidFill>
                <a:latin typeface="Century Gothic" panose="020B0502020202020204" pitchFamily="34" charset="0"/>
              </a:rPr>
              <a:t>Standards</a:t>
            </a:r>
            <a:endParaRPr lang="tr-TR" sz="2400" b="1" dirty="0" smtClean="0">
              <a:solidFill>
                <a:schemeClr val="accent5">
                  <a:lumMod val="50000"/>
                </a:schemeClr>
              </a:solidFill>
              <a:latin typeface="Century Gothic" panose="020B0502020202020204" pitchFamily="34" charset="0"/>
            </a:endParaRPr>
          </a:p>
          <a:p>
            <a:pPr algn="just" eaLnBrk="0" fontAlgn="base" hangingPunct="0">
              <a:spcBef>
                <a:spcPct val="0"/>
              </a:spcBef>
              <a:spcAft>
                <a:spcPct val="0"/>
              </a:spcAft>
              <a:defRPr/>
            </a:pPr>
            <a:r>
              <a:rPr lang="en-US" sz="2400" dirty="0"/>
              <a:t>To ensure that the duties of the inspectors are fulfilled in an efficient and effective manner in accordance with the purpose, and that the results of their duties are fair, legal and reliable,</a:t>
            </a:r>
            <a:endParaRPr lang="tr-TR" sz="2400" dirty="0" smtClean="0"/>
          </a:p>
          <a:p>
            <a:pPr algn="just" eaLnBrk="0" fontAlgn="base" hangingPunct="0">
              <a:spcBef>
                <a:spcPct val="0"/>
              </a:spcBef>
              <a:spcAft>
                <a:spcPct val="0"/>
              </a:spcAft>
              <a:defRPr/>
            </a:pPr>
            <a:r>
              <a:rPr lang="en-US" sz="2400" dirty="0"/>
              <a:t>For determining the general principles and rules which ministry inspectors must obey and ensure unity of </a:t>
            </a:r>
            <a:r>
              <a:rPr lang="en-US" sz="2400" dirty="0" err="1"/>
              <a:t>practise</a:t>
            </a:r>
            <a:r>
              <a:rPr lang="en-US" sz="2400" dirty="0"/>
              <a:t> in the execution of their duties, mission standards have been established.</a:t>
            </a:r>
            <a:endParaRPr lang="tr-TR" sz="2400" b="1" dirty="0">
              <a:solidFill>
                <a:schemeClr val="accent5">
                  <a:lumMod val="50000"/>
                </a:schemeClr>
              </a:solidFill>
              <a:latin typeface="Century Gothic" panose="020B0502020202020204" pitchFamily="34" charset="0"/>
            </a:endParaRPr>
          </a:p>
          <a:p>
            <a:pPr algn="just" eaLnBrk="0" fontAlgn="base" hangingPunct="0">
              <a:spcBef>
                <a:spcPct val="0"/>
              </a:spcBef>
              <a:spcAft>
                <a:spcPct val="0"/>
              </a:spcAft>
              <a:defRPr/>
            </a:pPr>
            <a:r>
              <a:rPr lang="en-US" sz="2400" dirty="0"/>
              <a:t>While performing their duties, inspectors are obliged to comply with these standards </a:t>
            </a:r>
            <a:endParaRPr lang="tr-TR" sz="2400" b="1"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tr-TR" sz="2400" dirty="0" err="1">
                <a:solidFill>
                  <a:schemeClr val="accent5">
                    <a:lumMod val="50000"/>
                  </a:schemeClr>
                </a:solidFill>
                <a:latin typeface="Century Gothic" panose="020B0502020202020204" pitchFamily="34" charset="0"/>
              </a:rPr>
              <a:t>Quality</a:t>
            </a:r>
            <a:r>
              <a:rPr lang="tr-TR" sz="2400" dirty="0">
                <a:solidFill>
                  <a:schemeClr val="accent5">
                    <a:lumMod val="50000"/>
                  </a:schemeClr>
                </a:solidFill>
                <a:latin typeface="Century Gothic" panose="020B0502020202020204" pitchFamily="34" charset="0"/>
              </a:rPr>
              <a:t> Framework</a:t>
            </a: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tr-TR" sz="2400" dirty="0">
                <a:solidFill>
                  <a:schemeClr val="accent5">
                    <a:lumMod val="50000"/>
                  </a:schemeClr>
                </a:solidFill>
                <a:latin typeface="Century Gothic" panose="020B0502020202020204" pitchFamily="34" charset="0"/>
              </a:rPr>
              <a:t>School </a:t>
            </a:r>
            <a:r>
              <a:rPr lang="tr-TR" sz="2400" dirty="0" err="1" smtClean="0">
                <a:solidFill>
                  <a:schemeClr val="accent5">
                    <a:lumMod val="50000"/>
                  </a:schemeClr>
                </a:solidFill>
                <a:latin typeface="Century Gothic" panose="020B0502020202020204" pitchFamily="34" charset="0"/>
              </a:rPr>
              <a:t>Institution</a:t>
            </a:r>
            <a:r>
              <a:rPr lang="tr-TR" sz="2400" dirty="0" smtClean="0">
                <a:solidFill>
                  <a:schemeClr val="accent5">
                    <a:lumMod val="50000"/>
                  </a:schemeClr>
                </a:solidFill>
                <a:latin typeface="Century Gothic" panose="020B0502020202020204" pitchFamily="34" charset="0"/>
              </a:rPr>
              <a:t> </a:t>
            </a:r>
            <a:r>
              <a:rPr lang="tr-TR" sz="2400" dirty="0" err="1" smtClean="0">
                <a:solidFill>
                  <a:schemeClr val="accent5">
                    <a:lumMod val="50000"/>
                  </a:schemeClr>
                </a:solidFill>
                <a:latin typeface="Century Gothic" panose="020B0502020202020204" pitchFamily="34" charset="0"/>
              </a:rPr>
              <a:t>Inspection</a:t>
            </a:r>
            <a:r>
              <a:rPr lang="tr-TR" sz="2400" dirty="0" smtClean="0">
                <a:solidFill>
                  <a:schemeClr val="accent5">
                    <a:lumMod val="50000"/>
                  </a:schemeClr>
                </a:solidFill>
                <a:latin typeface="Century Gothic" panose="020B0502020202020204" pitchFamily="34" charset="0"/>
              </a:rPr>
              <a:t> </a:t>
            </a:r>
            <a:r>
              <a:rPr lang="tr-TR" sz="2400" dirty="0" err="1">
                <a:solidFill>
                  <a:schemeClr val="accent5">
                    <a:lumMod val="50000"/>
                  </a:schemeClr>
                </a:solidFill>
                <a:latin typeface="Century Gothic" panose="020B0502020202020204" pitchFamily="34" charset="0"/>
              </a:rPr>
              <a:t>Guides</a:t>
            </a:r>
            <a:endParaRPr lang="tr-TR" sz="2400" dirty="0">
              <a:solidFill>
                <a:schemeClr val="accent5">
                  <a:lumMod val="50000"/>
                </a:schemeClr>
              </a:solidFill>
              <a:latin typeface="Century Gothic" panose="020B0502020202020204" pitchFamily="34" charset="0"/>
            </a:endParaRPr>
          </a:p>
        </p:txBody>
      </p:sp>
      <p:pic>
        <p:nvPicPr>
          <p:cNvPr id="6" name="Resim 5"/>
          <p:cNvPicPr>
            <a:picLocks noChangeAspect="1"/>
          </p:cNvPicPr>
          <p:nvPr/>
        </p:nvPicPr>
        <p:blipFill>
          <a:blip r:embed="rId5"/>
          <a:stretch>
            <a:fillRect/>
          </a:stretch>
        </p:blipFill>
        <p:spPr>
          <a:xfrm>
            <a:off x="7413771" y="1138660"/>
            <a:ext cx="4073719" cy="5719340"/>
          </a:xfrm>
          <a:prstGeom prst="rect">
            <a:avLst/>
          </a:prstGeom>
        </p:spPr>
      </p:pic>
    </p:spTree>
    <p:extLst>
      <p:ext uri="{BB962C8B-B14F-4D97-AF65-F5344CB8AC3E}">
        <p14:creationId xmlns:p14="http://schemas.microsoft.com/office/powerpoint/2010/main" val="85035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1739" y="1138660"/>
            <a:ext cx="7100210"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12</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232228" y="1288076"/>
            <a:ext cx="7049721" cy="5078313"/>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b="1" dirty="0" err="1">
                <a:solidFill>
                  <a:schemeClr val="accent5">
                    <a:lumMod val="50000"/>
                  </a:schemeClr>
                </a:solidFill>
                <a:latin typeface="Century Gothic" panose="020B0502020202020204" pitchFamily="34" charset="0"/>
              </a:rPr>
              <a:t>Quality</a:t>
            </a:r>
            <a:r>
              <a:rPr lang="tr-TR" sz="2400" b="1" dirty="0">
                <a:solidFill>
                  <a:schemeClr val="accent5">
                    <a:lumMod val="50000"/>
                  </a:schemeClr>
                </a:solidFill>
                <a:latin typeface="Century Gothic" panose="020B0502020202020204" pitchFamily="34" charset="0"/>
              </a:rPr>
              <a:t> </a:t>
            </a:r>
            <a:r>
              <a:rPr lang="tr-TR" sz="2400" b="1" dirty="0" smtClean="0">
                <a:solidFill>
                  <a:schemeClr val="accent5">
                    <a:lumMod val="50000"/>
                  </a:schemeClr>
                </a:solidFill>
                <a:latin typeface="Century Gothic" panose="020B0502020202020204" pitchFamily="34" charset="0"/>
              </a:rPr>
              <a:t>Framework</a:t>
            </a:r>
            <a:endParaRPr lang="tr-TR" sz="2400" dirty="0" smtClean="0"/>
          </a:p>
          <a:p>
            <a:pPr marL="0" lvl="0" indent="0" algn="just" eaLnBrk="0" fontAlgn="base" hangingPunct="0">
              <a:spcBef>
                <a:spcPct val="0"/>
              </a:spcBef>
              <a:spcAft>
                <a:spcPct val="0"/>
              </a:spcAft>
              <a:buNone/>
              <a:defRPr/>
            </a:pPr>
            <a:r>
              <a:rPr lang="en-US" sz="2400" dirty="0"/>
              <a:t>In 2014, by the Ministry of National Education;</a:t>
            </a:r>
            <a:endParaRPr lang="tr-TR" sz="2400" dirty="0" smtClean="0"/>
          </a:p>
          <a:p>
            <a:pPr algn="just" eaLnBrk="0" fontAlgn="base" hangingPunct="0">
              <a:spcBef>
                <a:spcPct val="0"/>
              </a:spcBef>
              <a:spcAft>
                <a:spcPct val="0"/>
              </a:spcAft>
              <a:defRPr/>
            </a:pPr>
            <a:r>
              <a:rPr lang="en-US" sz="2400" dirty="0"/>
              <a:t>To clarify the general objectives of the education and training system and to increase the quality</a:t>
            </a:r>
            <a:r>
              <a:rPr lang="en-US" sz="2400" dirty="0" smtClean="0"/>
              <a:t>,</a:t>
            </a:r>
            <a:endParaRPr lang="tr-TR" sz="2400" dirty="0" smtClean="0"/>
          </a:p>
          <a:p>
            <a:pPr algn="just" eaLnBrk="0" fontAlgn="base" hangingPunct="0">
              <a:spcBef>
                <a:spcPct val="0"/>
              </a:spcBef>
              <a:spcAft>
                <a:spcPct val="0"/>
              </a:spcAft>
              <a:defRPr/>
            </a:pPr>
            <a:r>
              <a:rPr lang="en-US" sz="2400" dirty="0"/>
              <a:t>To determine the quality standard and criteria of the education and training system,</a:t>
            </a:r>
            <a:endParaRPr lang="tr-TR" sz="2400" dirty="0" smtClean="0"/>
          </a:p>
          <a:p>
            <a:pPr algn="just" eaLnBrk="0" fontAlgn="base" hangingPunct="0">
              <a:spcBef>
                <a:spcPct val="0"/>
              </a:spcBef>
              <a:spcAft>
                <a:spcPct val="0"/>
              </a:spcAft>
              <a:defRPr/>
            </a:pPr>
            <a:r>
              <a:rPr lang="en-US" sz="2400" dirty="0"/>
              <a:t>To make the education and training system achieve to international standards,</a:t>
            </a:r>
            <a:endParaRPr lang="tr-TR" sz="2400" dirty="0"/>
          </a:p>
          <a:p>
            <a:pPr algn="just" eaLnBrk="0" fontAlgn="base" hangingPunct="0">
              <a:spcBef>
                <a:spcPct val="0"/>
              </a:spcBef>
              <a:spcAft>
                <a:spcPct val="0"/>
              </a:spcAft>
              <a:defRPr/>
            </a:pPr>
            <a:r>
              <a:rPr lang="en-US" sz="2400" dirty="0"/>
              <a:t>To increase accountability by making the education and training system transparent</a:t>
            </a:r>
            <a:r>
              <a:rPr lang="en-US" sz="2400" dirty="0" smtClean="0"/>
              <a:t>,</a:t>
            </a:r>
            <a:endParaRPr lang="tr-TR" sz="2400" dirty="0" smtClean="0"/>
          </a:p>
          <a:p>
            <a:pPr marL="0" indent="0" algn="just" eaLnBrk="0" fontAlgn="base" hangingPunct="0">
              <a:spcBef>
                <a:spcPct val="0"/>
              </a:spcBef>
              <a:spcAft>
                <a:spcPct val="0"/>
              </a:spcAft>
              <a:buNone/>
              <a:defRPr/>
            </a:pPr>
            <a:r>
              <a:rPr lang="en-US" sz="2400" dirty="0"/>
              <a:t>For this purpose, National Education Quality Framework was established </a:t>
            </a:r>
            <a:endParaRPr lang="tr-TR" sz="2400" dirty="0" smtClean="0"/>
          </a:p>
          <a:p>
            <a:pPr marL="0" indent="0" algn="just" eaLnBrk="0" fontAlgn="base" hangingPunct="0">
              <a:spcBef>
                <a:spcPct val="0"/>
              </a:spcBef>
              <a:spcAft>
                <a:spcPct val="0"/>
              </a:spcAft>
              <a:buNone/>
              <a:defRPr/>
            </a:pPr>
            <a:r>
              <a:rPr lang="en-US" sz="2400" dirty="0"/>
              <a:t>We continue to work on the implementation of the National Education Quality Framework in education inspection.</a:t>
            </a:r>
            <a:endParaRPr lang="tr-TR" sz="2400" dirty="0">
              <a:solidFill>
                <a:schemeClr val="accent5">
                  <a:lumMod val="50000"/>
                </a:schemeClr>
              </a:solidFill>
              <a:latin typeface="Century Gothic" panose="020B0502020202020204" pitchFamily="34" charset="0"/>
            </a:endParaRPr>
          </a:p>
        </p:txBody>
      </p:sp>
      <p:pic>
        <p:nvPicPr>
          <p:cNvPr id="2" name="Resim 1"/>
          <p:cNvPicPr>
            <a:picLocks noChangeAspect="1"/>
          </p:cNvPicPr>
          <p:nvPr/>
        </p:nvPicPr>
        <p:blipFill>
          <a:blip r:embed="rId5"/>
          <a:stretch>
            <a:fillRect/>
          </a:stretch>
        </p:blipFill>
        <p:spPr>
          <a:xfrm>
            <a:off x="7332438" y="1288076"/>
            <a:ext cx="4738796" cy="5233365"/>
          </a:xfrm>
          <a:prstGeom prst="rect">
            <a:avLst/>
          </a:prstGeom>
        </p:spPr>
      </p:pic>
    </p:spTree>
    <p:extLst>
      <p:ext uri="{BB962C8B-B14F-4D97-AF65-F5344CB8AC3E}">
        <p14:creationId xmlns:p14="http://schemas.microsoft.com/office/powerpoint/2010/main" val="17502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1739" y="1138660"/>
            <a:ext cx="7515846"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13</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232228" y="1029747"/>
            <a:ext cx="7581736" cy="5636415"/>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b="1" dirty="0">
                <a:solidFill>
                  <a:schemeClr val="accent5">
                    <a:lumMod val="50000"/>
                  </a:schemeClr>
                </a:solidFill>
                <a:latin typeface="Century Gothic" panose="020B0502020202020204" pitchFamily="34" charset="0"/>
              </a:rPr>
              <a:t>School </a:t>
            </a:r>
            <a:r>
              <a:rPr lang="tr-TR" sz="2400" b="1" dirty="0" err="1">
                <a:solidFill>
                  <a:schemeClr val="accent5">
                    <a:lumMod val="50000"/>
                  </a:schemeClr>
                </a:solidFill>
                <a:latin typeface="Century Gothic" panose="020B0502020202020204" pitchFamily="34" charset="0"/>
              </a:rPr>
              <a:t>Institution</a:t>
            </a:r>
            <a:r>
              <a:rPr lang="tr-TR" sz="2400" b="1" dirty="0">
                <a:solidFill>
                  <a:schemeClr val="accent5">
                    <a:lumMod val="50000"/>
                  </a:schemeClr>
                </a:solidFill>
                <a:latin typeface="Century Gothic" panose="020B0502020202020204" pitchFamily="34" charset="0"/>
              </a:rPr>
              <a:t> </a:t>
            </a:r>
            <a:r>
              <a:rPr lang="tr-TR" sz="2400" b="1" dirty="0" err="1">
                <a:solidFill>
                  <a:schemeClr val="accent5">
                    <a:lumMod val="50000"/>
                  </a:schemeClr>
                </a:solidFill>
                <a:latin typeface="Century Gothic" panose="020B0502020202020204" pitchFamily="34" charset="0"/>
              </a:rPr>
              <a:t>Inspection</a:t>
            </a:r>
            <a:r>
              <a:rPr lang="tr-TR" sz="2400" b="1" dirty="0">
                <a:solidFill>
                  <a:schemeClr val="accent5">
                    <a:lumMod val="50000"/>
                  </a:schemeClr>
                </a:solidFill>
                <a:latin typeface="Century Gothic" panose="020B0502020202020204" pitchFamily="34" charset="0"/>
              </a:rPr>
              <a:t> </a:t>
            </a:r>
            <a:r>
              <a:rPr lang="tr-TR" sz="2400" b="1" dirty="0" err="1" smtClean="0">
                <a:solidFill>
                  <a:schemeClr val="accent5">
                    <a:lumMod val="50000"/>
                  </a:schemeClr>
                </a:solidFill>
                <a:latin typeface="Century Gothic" panose="020B0502020202020204" pitchFamily="34" charset="0"/>
              </a:rPr>
              <a:t>Guides</a:t>
            </a:r>
            <a:endParaRPr lang="tr-TR" sz="2400" b="1"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en-US" sz="2400" dirty="0"/>
              <a:t>For determining the principles to be applied in the inspection of public and private schools and institutions affiliated to the Ministry of National Education, inspection guides specific to school/institution types have been prepared by the Board of Inspection.</a:t>
            </a:r>
          </a:p>
          <a:p>
            <a:pPr marL="0" lvl="0" indent="0" algn="just" eaLnBrk="0" fontAlgn="base" hangingPunct="0">
              <a:spcBef>
                <a:spcPct val="0"/>
              </a:spcBef>
              <a:spcAft>
                <a:spcPct val="0"/>
              </a:spcAft>
              <a:buNone/>
              <a:defRPr/>
            </a:pPr>
            <a:r>
              <a:rPr lang="en-US" sz="2400" dirty="0"/>
              <a:t>Inspection guides are taken as a basis in the inspections carried out by both the Board of Inspection and also  the Education Inspectorates</a:t>
            </a:r>
            <a:r>
              <a:rPr lang="en-US" sz="2400" dirty="0" smtClean="0"/>
              <a:t>.</a:t>
            </a:r>
            <a:endParaRPr lang="tr-TR" sz="2400" dirty="0" smtClean="0"/>
          </a:p>
          <a:p>
            <a:pPr marL="0" lvl="0" indent="0" algn="just" eaLnBrk="0" fontAlgn="base" hangingPunct="0">
              <a:spcBef>
                <a:spcPct val="0"/>
              </a:spcBef>
              <a:spcAft>
                <a:spcPct val="0"/>
              </a:spcAft>
              <a:buNone/>
              <a:defRPr/>
            </a:pPr>
            <a:r>
              <a:rPr lang="en-US" sz="2400" dirty="0"/>
              <a:t>In general Inspection Guidelines include</a:t>
            </a:r>
            <a:r>
              <a:rPr lang="en-US" sz="2400" dirty="0" smtClean="0"/>
              <a:t>;</a:t>
            </a:r>
            <a:endParaRPr lang="tr-TR" sz="2400" dirty="0" smtClean="0"/>
          </a:p>
          <a:p>
            <a:pPr marL="0" lvl="0" indent="0" algn="just" eaLnBrk="0" fontAlgn="base" hangingPunct="0">
              <a:spcBef>
                <a:spcPct val="0"/>
              </a:spcBef>
              <a:spcAft>
                <a:spcPct val="0"/>
              </a:spcAft>
              <a:buNone/>
              <a:defRPr/>
            </a:pPr>
            <a:r>
              <a:rPr lang="tr-TR" sz="2400" dirty="0" smtClean="0">
                <a:solidFill>
                  <a:srgbClr val="0070C0"/>
                </a:solidFill>
              </a:rPr>
              <a:t>.  </a:t>
            </a:r>
            <a:r>
              <a:rPr lang="tr-TR" sz="1800" dirty="0" smtClean="0">
                <a:solidFill>
                  <a:srgbClr val="0070C0"/>
                </a:solidFill>
              </a:rPr>
              <a:t>A</a:t>
            </a:r>
            <a:r>
              <a:rPr lang="tr-TR" sz="1800" dirty="0">
                <a:solidFill>
                  <a:srgbClr val="0070C0"/>
                </a:solidFill>
              </a:rPr>
              <a:t>. </a:t>
            </a:r>
            <a:r>
              <a:rPr lang="en-US" sz="1800" dirty="0">
                <a:solidFill>
                  <a:srgbClr val="0070C0"/>
                </a:solidFill>
              </a:rPr>
              <a:t>PURPOSE, SCOPE, BASIS AND DEFINITIONS</a:t>
            </a:r>
            <a:endParaRPr lang="tr-TR" sz="1800" dirty="0" smtClean="0">
              <a:solidFill>
                <a:srgbClr val="0070C0"/>
              </a:solidFill>
            </a:endParaRPr>
          </a:p>
          <a:p>
            <a:r>
              <a:rPr lang="tr-TR" sz="1800" dirty="0" smtClean="0">
                <a:solidFill>
                  <a:srgbClr val="0070C0"/>
                </a:solidFill>
              </a:rPr>
              <a:t>B. </a:t>
            </a:r>
            <a:r>
              <a:rPr lang="tr-TR" sz="1800" dirty="0">
                <a:solidFill>
                  <a:srgbClr val="0070C0"/>
                </a:solidFill>
              </a:rPr>
              <a:t>GUIDANCE AND </a:t>
            </a:r>
            <a:r>
              <a:rPr lang="tr-TR" sz="1800" dirty="0" smtClean="0">
                <a:solidFill>
                  <a:srgbClr val="0070C0"/>
                </a:solidFill>
              </a:rPr>
              <a:t>INSPECTION PRINCIPLES</a:t>
            </a:r>
            <a:endParaRPr lang="tr-TR" sz="1800" dirty="0" smtClean="0">
              <a:solidFill>
                <a:srgbClr val="0070C0"/>
              </a:solidFill>
            </a:endParaRPr>
          </a:p>
          <a:p>
            <a:r>
              <a:rPr lang="es-ES" sz="1800" dirty="0" smtClean="0">
                <a:solidFill>
                  <a:srgbClr val="0070C0"/>
                </a:solidFill>
              </a:rPr>
              <a:t>C. </a:t>
            </a:r>
            <a:r>
              <a:rPr lang="es-ES" sz="1800" dirty="0">
                <a:solidFill>
                  <a:srgbClr val="0070C0"/>
                </a:solidFill>
              </a:rPr>
              <a:t>GUIDANCE AND INSPECTION </a:t>
            </a:r>
            <a:r>
              <a:rPr lang="tr-TR" sz="1800" dirty="0" smtClean="0">
                <a:solidFill>
                  <a:srgbClr val="0070C0"/>
                </a:solidFill>
              </a:rPr>
              <a:t>BASES</a:t>
            </a:r>
            <a:r>
              <a:rPr lang="es-ES" sz="1800" dirty="0" smtClean="0">
                <a:solidFill>
                  <a:srgbClr val="0070C0"/>
                </a:solidFill>
              </a:rPr>
              <a:t> </a:t>
            </a:r>
            <a:endParaRPr lang="es-ES" sz="1800" dirty="0">
              <a:solidFill>
                <a:srgbClr val="0070C0"/>
              </a:solidFill>
            </a:endParaRPr>
          </a:p>
          <a:p>
            <a:r>
              <a:rPr lang="tr-TR" sz="1800" dirty="0" smtClean="0">
                <a:solidFill>
                  <a:srgbClr val="0070C0"/>
                </a:solidFill>
              </a:rPr>
              <a:t>I</a:t>
            </a:r>
            <a:r>
              <a:rPr lang="tr-TR" sz="1800" dirty="0">
                <a:solidFill>
                  <a:srgbClr val="0070C0"/>
                </a:solidFill>
              </a:rPr>
              <a:t>. </a:t>
            </a:r>
            <a:r>
              <a:rPr lang="en-US" sz="1800" dirty="0">
                <a:solidFill>
                  <a:srgbClr val="0070C0"/>
                </a:solidFill>
              </a:rPr>
              <a:t>PLANNING AND EXECUTING THE GUIDANCE AND INSPECTION PROCESS</a:t>
            </a:r>
            <a:endParaRPr lang="tr-TR" sz="1800" dirty="0" smtClean="0">
              <a:solidFill>
                <a:srgbClr val="0070C0"/>
              </a:solidFill>
            </a:endParaRPr>
          </a:p>
          <a:p>
            <a:r>
              <a:rPr lang="tr-TR" sz="1800" dirty="0">
                <a:solidFill>
                  <a:srgbClr val="0070C0"/>
                </a:solidFill>
              </a:rPr>
              <a:t>II. </a:t>
            </a:r>
            <a:r>
              <a:rPr lang="en-US" sz="1800" dirty="0">
                <a:solidFill>
                  <a:srgbClr val="0070C0"/>
                </a:solidFill>
              </a:rPr>
              <a:t>GUIDANCE AND INSPECTION REPORTING STANDARDS</a:t>
            </a:r>
            <a:endParaRPr lang="tr-TR" sz="1800" dirty="0">
              <a:solidFill>
                <a:srgbClr val="0070C0"/>
              </a:solidFill>
            </a:endParaRPr>
          </a:p>
          <a:p>
            <a:r>
              <a:rPr lang="tr-TR" sz="1800" dirty="0" smtClean="0">
                <a:solidFill>
                  <a:srgbClr val="0070C0"/>
                </a:solidFill>
              </a:rPr>
              <a:t>III</a:t>
            </a:r>
            <a:r>
              <a:rPr lang="tr-TR" sz="1800" dirty="0" smtClean="0">
                <a:solidFill>
                  <a:srgbClr val="0070C0"/>
                </a:solidFill>
              </a:rPr>
              <a:t>. </a:t>
            </a:r>
            <a:r>
              <a:rPr lang="tr-TR" sz="1800" dirty="0" smtClean="0">
                <a:solidFill>
                  <a:srgbClr val="0070C0"/>
                </a:solidFill>
              </a:rPr>
              <a:t>MONITORING AND EVALUATION</a:t>
            </a:r>
            <a:endParaRPr lang="tr-TR" sz="1800" dirty="0" smtClean="0">
              <a:solidFill>
                <a:srgbClr val="0070C0"/>
              </a:solidFill>
            </a:endParaRPr>
          </a:p>
        </p:txBody>
      </p:sp>
      <p:pic>
        <p:nvPicPr>
          <p:cNvPr id="5" name="Resim 4"/>
          <p:cNvPicPr>
            <a:picLocks noChangeAspect="1"/>
          </p:cNvPicPr>
          <p:nvPr/>
        </p:nvPicPr>
        <p:blipFill>
          <a:blip r:embed="rId5"/>
          <a:stretch>
            <a:fillRect/>
          </a:stretch>
        </p:blipFill>
        <p:spPr>
          <a:xfrm>
            <a:off x="7938951" y="955279"/>
            <a:ext cx="4086498" cy="5756023"/>
          </a:xfrm>
          <a:prstGeom prst="rect">
            <a:avLst/>
          </a:prstGeom>
          <a:ln>
            <a:solidFill>
              <a:schemeClr val="accent1"/>
            </a:solidFill>
          </a:ln>
        </p:spPr>
      </p:pic>
    </p:spTree>
    <p:extLst>
      <p:ext uri="{BB962C8B-B14F-4D97-AF65-F5344CB8AC3E}">
        <p14:creationId xmlns:p14="http://schemas.microsoft.com/office/powerpoint/2010/main" val="393023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70"/>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5. </a:t>
            </a:r>
            <a:r>
              <a:rPr lang="tr-TR" sz="3600" b="1" dirty="0" err="1">
                <a:solidFill>
                  <a:srgbClr val="0070C0"/>
                </a:solidFill>
                <a:latin typeface="Century Gothic" panose="020B0502020202020204" pitchFamily="34" charset="0"/>
                <a:cs typeface="Calibri" panose="020F0502020204030204" pitchFamily="34" charset="0"/>
              </a:rPr>
              <a:t>I</a:t>
            </a:r>
            <a:r>
              <a:rPr lang="tr-TR" sz="3600" b="1" dirty="0" err="1" smtClean="0">
                <a:solidFill>
                  <a:srgbClr val="0070C0"/>
                </a:solidFill>
                <a:latin typeface="Century Gothic" panose="020B0502020202020204" pitchFamily="34" charset="0"/>
                <a:cs typeface="Calibri" panose="020F0502020204030204" pitchFamily="34" charset="0"/>
              </a:rPr>
              <a:t>nspection</a:t>
            </a:r>
            <a:r>
              <a:rPr lang="en-US" sz="3600" b="1" dirty="0" smtClean="0">
                <a:solidFill>
                  <a:srgbClr val="0070C0"/>
                </a:solidFill>
                <a:latin typeface="Century Gothic" panose="020B0502020202020204" pitchFamily="34" charset="0"/>
                <a:cs typeface="Calibri" panose="020F0502020204030204" pitchFamily="34" charset="0"/>
              </a:rPr>
              <a:t> </a:t>
            </a:r>
            <a:r>
              <a:rPr lang="en-US" sz="3600" b="1" dirty="0">
                <a:solidFill>
                  <a:srgbClr val="0070C0"/>
                </a:solidFill>
                <a:latin typeface="Century Gothic" panose="020B0502020202020204" pitchFamily="34" charset="0"/>
                <a:cs typeface="Calibri" panose="020F0502020204030204" pitchFamily="34" charset="0"/>
              </a:rPr>
              <a:t>of Schools and Other Educational Institutions</a:t>
            </a: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14</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391895" y="1795854"/>
            <a:ext cx="11350171" cy="5719514"/>
          </a:xfrm>
          <a:prstGeom prst="rect">
            <a:avLst/>
          </a:prstGeom>
        </p:spPr>
        <p:txBody>
          <a:bodyPr wrap="square">
            <a:spAutoFit/>
          </a:bodyPr>
          <a:lstStyle/>
          <a:p>
            <a:pPr marL="0" lvl="0" indent="0" algn="just" eaLnBrk="0" fontAlgn="base" hangingPunct="0">
              <a:spcBef>
                <a:spcPct val="0"/>
              </a:spcBef>
              <a:spcAft>
                <a:spcPct val="0"/>
              </a:spcAft>
              <a:buNone/>
              <a:defRPr/>
            </a:pPr>
            <a:r>
              <a:rPr lang="en-US" sz="2400" dirty="0"/>
              <a:t>The inspection of schools and institutions is carried out by an inspector group of 3 people, according to predetermined plans, taking into account the Principles of Inspection, the duty standards of Ministry Inspectors and Inspection Guides.</a:t>
            </a:r>
          </a:p>
          <a:p>
            <a:pPr marL="0" indent="0">
              <a:buNone/>
            </a:pPr>
            <a:r>
              <a:rPr lang="en-US" sz="2400" dirty="0"/>
              <a:t>The inspections of the units of provincial national education directorates and district national education directorates are completed in 3 working days on average, inspections of schools and other institutions other than schools are completed in 1-2 working days depending on the characteristics of the institutions</a:t>
            </a:r>
            <a:r>
              <a:rPr lang="en-US" sz="2400" dirty="0" smtClean="0"/>
              <a:t>.</a:t>
            </a:r>
            <a:endParaRPr lang="tr-TR" sz="2400" dirty="0" smtClean="0"/>
          </a:p>
          <a:p>
            <a:pPr marL="0" indent="0">
              <a:buNone/>
            </a:pPr>
            <a:r>
              <a:rPr lang="tr-TR" sz="2400" b="1" dirty="0" err="1" smtClean="0"/>
              <a:t>Coordination</a:t>
            </a:r>
            <a:endParaRPr lang="tr-TR" sz="2400" b="1" dirty="0" smtClean="0"/>
          </a:p>
          <a:p>
            <a:pPr marL="0" indent="0">
              <a:buNone/>
            </a:pPr>
            <a:r>
              <a:rPr lang="en-US" sz="2400" dirty="0"/>
              <a:t>In case the inspection works are carried out in groups, the person appointed by the Presidency among the inspectors in that group becomes the working group responsible. Group leader  represents the group, ensures that the examination and inspection process carried out by the group to be carried out on time and in a suitable good manner</a:t>
            </a:r>
            <a:r>
              <a:rPr lang="en-US" sz="2400" dirty="0" smtClean="0"/>
              <a:t>.</a:t>
            </a:r>
            <a:endParaRPr lang="tr-TR" sz="2400" dirty="0" smtClean="0"/>
          </a:p>
          <a:p>
            <a:pPr marL="0" indent="0">
              <a:buNone/>
            </a:pPr>
            <a:r>
              <a:rPr lang="en-US" sz="2400" b="1" dirty="0"/>
              <a:t>Inspection Preparation, Accumulating </a:t>
            </a:r>
            <a:r>
              <a:rPr lang="en-US" sz="2400" b="1" dirty="0" smtClean="0"/>
              <a:t>Intelligence/Preliminary Research</a:t>
            </a:r>
            <a:endParaRPr lang="tr-TR" sz="2400" b="1" dirty="0" smtClean="0"/>
          </a:p>
          <a:p>
            <a:pPr marL="0" indent="0">
              <a:buNone/>
            </a:pPr>
            <a:r>
              <a:rPr lang="en-US" sz="2400" dirty="0"/>
              <a:t>Inspectors conduct a preliminary research by collecting the information they may need before the guidance and inspection they will carry out.</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86042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5. </a:t>
            </a:r>
            <a:r>
              <a:rPr lang="en-US" sz="3600" b="1" dirty="0">
                <a:solidFill>
                  <a:srgbClr val="0070C0"/>
                </a:solidFill>
                <a:latin typeface="Century Gothic" panose="020B0502020202020204" pitchFamily="34" charset="0"/>
                <a:cs typeface="Calibri" panose="020F0502020204030204" pitchFamily="34" charset="0"/>
              </a:rPr>
              <a:t>The Inspection of Schools and Other Educational Institutions</a:t>
            </a: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15</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391895" y="2051227"/>
            <a:ext cx="11350171" cy="4926477"/>
          </a:xfrm>
          <a:prstGeom prst="rect">
            <a:avLst/>
          </a:prstGeom>
        </p:spPr>
        <p:txBody>
          <a:bodyPr wrap="square">
            <a:spAutoFit/>
          </a:bodyPr>
          <a:lstStyle/>
          <a:p>
            <a:pPr marL="0" indent="0">
              <a:buNone/>
            </a:pPr>
            <a:r>
              <a:rPr lang="tr-TR" sz="2400" b="1" dirty="0" err="1"/>
              <a:t>Inspection</a:t>
            </a:r>
            <a:r>
              <a:rPr lang="tr-TR" sz="2400" b="1" dirty="0"/>
              <a:t> </a:t>
            </a:r>
            <a:r>
              <a:rPr lang="tr-TR" sz="2400" b="1" dirty="0" err="1"/>
              <a:t>Introductory</a:t>
            </a:r>
            <a:r>
              <a:rPr lang="tr-TR" sz="2400" b="1" dirty="0"/>
              <a:t> </a:t>
            </a:r>
            <a:r>
              <a:rPr lang="tr-TR" sz="2400" b="1" dirty="0" smtClean="0"/>
              <a:t>Meeting</a:t>
            </a:r>
          </a:p>
          <a:p>
            <a:pPr marL="0" indent="0">
              <a:buNone/>
            </a:pPr>
            <a:r>
              <a:rPr lang="en-US" sz="2400" dirty="0"/>
              <a:t>At the beginning of the inspection process, the working group leader holds a meeting with the inspectors in the inspection group at the place of duty</a:t>
            </a:r>
            <a:r>
              <a:rPr lang="en-US" sz="2400" dirty="0" smtClean="0"/>
              <a:t>.</a:t>
            </a:r>
            <a:endParaRPr lang="tr-TR" sz="2400" dirty="0" smtClean="0"/>
          </a:p>
          <a:p>
            <a:pPr marL="0" indent="0">
              <a:buNone/>
            </a:pPr>
            <a:r>
              <a:rPr lang="en-US" sz="2400" dirty="0"/>
              <a:t>In addition, each inspection group holds a meeting with the school/institution principals and staff before starting the inspection. It is important to establish clear, constructive communication and cooperation between the inspectors and the supervisee in terms of improving education and training</a:t>
            </a:r>
            <a:r>
              <a:rPr lang="en-US" sz="2400" dirty="0" smtClean="0"/>
              <a:t>.</a:t>
            </a:r>
            <a:endParaRPr lang="tr-TR" sz="2400" dirty="0" smtClean="0"/>
          </a:p>
          <a:p>
            <a:pPr marL="0" indent="0">
              <a:buNone/>
            </a:pPr>
            <a:r>
              <a:rPr lang="tr-TR" sz="2400" b="1" dirty="0"/>
              <a:t> </a:t>
            </a:r>
            <a:r>
              <a:rPr lang="tr-TR" sz="2400" b="1" dirty="0" err="1"/>
              <a:t>Utilizing</a:t>
            </a:r>
            <a:r>
              <a:rPr lang="tr-TR" sz="2400" b="1" dirty="0"/>
              <a:t> </a:t>
            </a:r>
            <a:r>
              <a:rPr lang="tr-TR" sz="2400" b="1" dirty="0" err="1"/>
              <a:t>Inspection</a:t>
            </a:r>
            <a:r>
              <a:rPr lang="tr-TR" sz="2400" b="1" dirty="0"/>
              <a:t> </a:t>
            </a:r>
            <a:r>
              <a:rPr lang="tr-TR" sz="2400" b="1" dirty="0" err="1" smtClean="0"/>
              <a:t>Guides</a:t>
            </a:r>
            <a:endParaRPr lang="tr-TR" sz="2400" b="1" dirty="0" smtClean="0"/>
          </a:p>
          <a:p>
            <a:pPr marL="0" indent="0">
              <a:buNone/>
            </a:pPr>
            <a:r>
              <a:rPr lang="en-US" sz="2400" dirty="0"/>
              <a:t> Inspection guides prepared separately for each type of institution/school by the Presidency are used during the inspection process. For matters not included in the inspection guide, guidance and inspection are carried out in accordance with the provisions of the relevant legislation. References to legislation in the guide are only for informational purposes.</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07359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12885"/>
            <a:ext cx="11083900" cy="1124171"/>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5</a:t>
            </a:r>
            <a:r>
              <a:rPr lang="tr-TR" sz="3600" b="1" dirty="0" smtClean="0">
                <a:solidFill>
                  <a:srgbClr val="0070C0"/>
                </a:solidFill>
                <a:latin typeface="Century Gothic" panose="020B0502020202020204" pitchFamily="34" charset="0"/>
                <a:cs typeface="Calibri" panose="020F0502020204030204" pitchFamily="34" charset="0"/>
              </a:rPr>
              <a:t>. </a:t>
            </a:r>
            <a:r>
              <a:rPr lang="en-US" sz="3600" b="1" dirty="0">
                <a:solidFill>
                  <a:srgbClr val="0070C0"/>
                </a:solidFill>
                <a:latin typeface="Century Gothic" panose="020B0502020202020204" pitchFamily="34" charset="0"/>
                <a:cs typeface="Calibri" panose="020F0502020204030204" pitchFamily="34" charset="0"/>
              </a:rPr>
              <a:t>The Inspection of Schools and Other Educational Institutions</a:t>
            </a: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 </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2022</a:t>
            </a:r>
            <a:endParaRPr lang="tr-TR" sz="12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16</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420914" y="2138910"/>
            <a:ext cx="11350171" cy="4133439"/>
          </a:xfrm>
          <a:prstGeom prst="rect">
            <a:avLst/>
          </a:prstGeom>
        </p:spPr>
        <p:txBody>
          <a:bodyPr wrap="square">
            <a:spAutoFit/>
          </a:bodyPr>
          <a:lstStyle/>
          <a:p>
            <a:pPr marL="0" indent="0">
              <a:buNone/>
            </a:pPr>
            <a:r>
              <a:rPr lang="en-US" sz="2400" b="1" dirty="0"/>
              <a:t> </a:t>
            </a:r>
            <a:r>
              <a:rPr lang="tr-TR" sz="2400" b="1" dirty="0" smtClean="0"/>
              <a:t>B</a:t>
            </a:r>
            <a:r>
              <a:rPr lang="en-US" sz="2400" b="1" dirty="0" err="1" smtClean="0"/>
              <a:t>eing</a:t>
            </a:r>
            <a:r>
              <a:rPr lang="en-US" sz="2400" b="1" dirty="0" smtClean="0"/>
              <a:t> </a:t>
            </a:r>
            <a:r>
              <a:rPr lang="en-US" sz="2400" b="1" dirty="0"/>
              <a:t>leading and guiding of </a:t>
            </a:r>
            <a:r>
              <a:rPr lang="en-US" sz="2400" b="1" dirty="0" smtClean="0"/>
              <a:t>inspection</a:t>
            </a:r>
            <a:endParaRPr lang="tr-TR" sz="2400" b="1" dirty="0" smtClean="0"/>
          </a:p>
          <a:p>
            <a:pPr marL="0" indent="0">
              <a:buNone/>
            </a:pPr>
            <a:r>
              <a:rPr lang="en-US" sz="2400" dirty="0"/>
              <a:t> Inspectors guide to those who are related authority for solving problems and improving the quality of services, criticism and interpretation cannot be made without obtaining their information</a:t>
            </a:r>
            <a:r>
              <a:rPr lang="en-US" sz="2400" dirty="0" smtClean="0"/>
              <a:t>.</a:t>
            </a:r>
            <a:endParaRPr lang="tr-TR" sz="2400" dirty="0" smtClean="0"/>
          </a:p>
          <a:p>
            <a:pPr marL="0" indent="0">
              <a:buNone/>
            </a:pPr>
            <a:r>
              <a:rPr lang="tr-TR" sz="2400" b="1" dirty="0" err="1" smtClean="0"/>
              <a:t>The</a:t>
            </a:r>
            <a:r>
              <a:rPr lang="tr-TR" sz="2400" b="1" dirty="0" smtClean="0"/>
              <a:t> Evaluation </a:t>
            </a:r>
            <a:r>
              <a:rPr lang="tr-TR" sz="2400" b="1" dirty="0"/>
              <a:t>of </a:t>
            </a:r>
            <a:r>
              <a:rPr lang="tr-TR" sz="2400" b="1" dirty="0" err="1" smtClean="0"/>
              <a:t>Previous</a:t>
            </a:r>
            <a:r>
              <a:rPr lang="tr-TR" sz="2400" b="1" dirty="0" smtClean="0"/>
              <a:t> </a:t>
            </a:r>
            <a:r>
              <a:rPr lang="tr-TR" sz="2400" b="1" dirty="0" err="1" smtClean="0"/>
              <a:t>Reports</a:t>
            </a:r>
            <a:endParaRPr lang="tr-TR" sz="2400" b="1" dirty="0" smtClean="0"/>
          </a:p>
          <a:p>
            <a:pPr marL="0" indent="0">
              <a:buNone/>
            </a:pPr>
            <a:r>
              <a:rPr lang="en-US" sz="2400" dirty="0"/>
              <a:t>It is examined whether the matters identified and criticized in the previous inspection reports and communiqués texted in the previous inspections have been corrected or not and whether the recommendations have been fulfilled or </a:t>
            </a:r>
            <a:r>
              <a:rPr lang="en-US" sz="2400" dirty="0" err="1"/>
              <a:t>not.The</a:t>
            </a:r>
            <a:r>
              <a:rPr lang="en-US" sz="2400" dirty="0"/>
              <a:t> implementation status of the activities included in the prepared development plans and the status of reaching the targets are examined based on the data, and the reasons for the unimplemented activities are questioned. Improvement plans are updated when it is necessary.</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63635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32228"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991528"/>
            <a:ext cx="11083900" cy="680485"/>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5. </a:t>
            </a:r>
            <a:r>
              <a:rPr lang="en-US" sz="3600" b="1" dirty="0">
                <a:solidFill>
                  <a:srgbClr val="0070C0"/>
                </a:solidFill>
                <a:latin typeface="Century Gothic" panose="020B0502020202020204" pitchFamily="34" charset="0"/>
                <a:cs typeface="Calibri" panose="020F0502020204030204" pitchFamily="34" charset="0"/>
              </a:rPr>
              <a:t>The Inspection of Schools and Other Educational Institutions</a:t>
            </a: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17</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1596995"/>
            <a:ext cx="11350171" cy="5678478"/>
          </a:xfrm>
          <a:prstGeom prst="rect">
            <a:avLst/>
          </a:prstGeom>
        </p:spPr>
        <p:txBody>
          <a:bodyPr wrap="square">
            <a:spAutoFit/>
          </a:bodyPr>
          <a:lstStyle/>
          <a:p>
            <a:pPr marL="0" indent="0">
              <a:buNone/>
            </a:pPr>
            <a:r>
              <a:rPr lang="en-US" sz="2000" b="1" dirty="0"/>
              <a:t>Obtaining Findings and Developing </a:t>
            </a:r>
            <a:r>
              <a:rPr lang="en-US" sz="2000" b="1" dirty="0" smtClean="0"/>
              <a:t>Recommendations</a:t>
            </a:r>
            <a:endParaRPr lang="tr-TR" sz="2000" b="1" dirty="0" smtClean="0"/>
          </a:p>
          <a:p>
            <a:pPr marL="0" indent="0">
              <a:buNone/>
            </a:pPr>
            <a:r>
              <a:rPr lang="en-US" sz="2000" dirty="0"/>
              <a:t>Examinations are made regarding the current situation, work, process and practices of the inspected school/institution in the main inspection areas determined in the inspection guides; The necessary information is obtained from the relevant persons and the documents are checked</a:t>
            </a:r>
            <a:r>
              <a:rPr lang="en-US" sz="2000" dirty="0" smtClean="0"/>
              <a:t>.</a:t>
            </a:r>
            <a:endParaRPr lang="tr-TR" sz="2000" dirty="0" smtClean="0"/>
          </a:p>
          <a:p>
            <a:pPr marL="0" indent="0">
              <a:buNone/>
            </a:pPr>
            <a:r>
              <a:rPr lang="en-US" sz="2000" b="1" dirty="0"/>
              <a:t>In general, in the inspections carried out in Schools and Institutions controls of checking are done on the </a:t>
            </a:r>
            <a:r>
              <a:rPr lang="en-US" sz="2000" b="1" dirty="0" smtClean="0"/>
              <a:t>school</a:t>
            </a:r>
            <a:r>
              <a:rPr lang="tr-TR" sz="2000" b="1" dirty="0" smtClean="0"/>
              <a:t>s</a:t>
            </a:r>
            <a:r>
              <a:rPr lang="en-US" sz="2000" b="1" dirty="0" smtClean="0"/>
              <a:t>‘;</a:t>
            </a:r>
            <a:endParaRPr lang="tr-TR" sz="2000" b="1" dirty="0" smtClean="0"/>
          </a:p>
          <a:p>
            <a:r>
              <a:rPr lang="en-US" sz="2000" dirty="0"/>
              <a:t>Educational environments</a:t>
            </a:r>
          </a:p>
          <a:p>
            <a:r>
              <a:rPr lang="en-US" sz="2000" dirty="0"/>
              <a:t>Educational activities</a:t>
            </a:r>
          </a:p>
          <a:p>
            <a:r>
              <a:rPr lang="en-US" sz="2000" dirty="0"/>
              <a:t>Management activities</a:t>
            </a:r>
          </a:p>
          <a:p>
            <a:r>
              <a:rPr lang="en-US" sz="2000" dirty="0"/>
              <a:t>Financial process and transactions</a:t>
            </a:r>
          </a:p>
          <a:p>
            <a:r>
              <a:rPr lang="en-US" sz="2000" dirty="0"/>
              <a:t>Applications carried out within the scope of </a:t>
            </a:r>
            <a:r>
              <a:rPr lang="en-US" sz="2000" dirty="0" err="1"/>
              <a:t>Covid</a:t>
            </a:r>
            <a:r>
              <a:rPr lang="en-US" sz="2000" dirty="0"/>
              <a:t> 19 measures</a:t>
            </a:r>
          </a:p>
          <a:p>
            <a:r>
              <a:rPr lang="en-US" sz="2000" dirty="0"/>
              <a:t>Monitoring and evaluation </a:t>
            </a:r>
            <a:r>
              <a:rPr lang="en-US" sz="2000" dirty="0" smtClean="0"/>
              <a:t>activities</a:t>
            </a:r>
            <a:endParaRPr lang="tr-TR" sz="2000" dirty="0" smtClean="0"/>
          </a:p>
          <a:p>
            <a:pPr marL="0" indent="0">
              <a:buNone/>
            </a:pPr>
            <a:r>
              <a:rPr lang="en-US" sz="2000" dirty="0"/>
              <a:t>The necessary information is obtained from the relevant persons and the documents are checked. In inspection and controls, the works and transactions found to be deficient/wrong and the issues that need to be improved are determined and the findings and suggestions regarding </a:t>
            </a:r>
            <a:r>
              <a:rPr lang="en-US" sz="2000" dirty="0" smtClean="0"/>
              <a:t>these</a:t>
            </a:r>
            <a:r>
              <a:rPr lang="tr-TR" sz="2000" dirty="0"/>
              <a:t> </a:t>
            </a:r>
            <a:r>
              <a:rPr lang="tr-TR" sz="2000" dirty="0" err="1" smtClean="0"/>
              <a:t>matters</a:t>
            </a:r>
            <a:r>
              <a:rPr lang="en-US" sz="2000" dirty="0" smtClean="0"/>
              <a:t> </a:t>
            </a:r>
            <a:r>
              <a:rPr lang="en-US" sz="2000" dirty="0"/>
              <a:t>are </a:t>
            </a:r>
            <a:r>
              <a:rPr lang="en-US" sz="2000" dirty="0" smtClean="0"/>
              <a:t>re</a:t>
            </a:r>
            <a:r>
              <a:rPr lang="tr-TR" sz="2000" dirty="0" err="1" smtClean="0"/>
              <a:t>dact</a:t>
            </a:r>
            <a:r>
              <a:rPr lang="en-US" sz="2000" dirty="0" err="1" smtClean="0"/>
              <a:t>ed</a:t>
            </a:r>
            <a:r>
              <a:rPr lang="en-US" sz="2000" dirty="0" smtClean="0"/>
              <a:t> </a:t>
            </a:r>
            <a:r>
              <a:rPr lang="en-US" sz="2000" dirty="0"/>
              <a:t>in the report.</a:t>
            </a:r>
            <a:endParaRPr lang="tr-TR" sz="2000" dirty="0"/>
          </a:p>
        </p:txBody>
      </p:sp>
    </p:spTree>
    <p:extLst>
      <p:ext uri="{BB962C8B-B14F-4D97-AF65-F5344CB8AC3E}">
        <p14:creationId xmlns:p14="http://schemas.microsoft.com/office/powerpoint/2010/main" val="13511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1"/>
            <a:ext cx="11083900" cy="1086593"/>
          </a:xfrm>
        </p:spPr>
        <p:txBody>
          <a:bodyPr>
            <a:noAutofit/>
          </a:bodyPr>
          <a:lstStyle/>
          <a:p>
            <a:pPr eaLnBrk="0" fontAlgn="base" hangingPunct="0">
              <a:spcAft>
                <a:spcPct val="0"/>
              </a:spcAft>
              <a:defRPr/>
            </a:pPr>
            <a:r>
              <a:rPr lang="en-US" sz="3600" b="1" dirty="0" smtClean="0">
                <a:solidFill>
                  <a:srgbClr val="0070C0"/>
                </a:solidFill>
                <a:latin typeface="Century Gothic" panose="020B0502020202020204" pitchFamily="34" charset="0"/>
                <a:cs typeface="Calibri" panose="020F0502020204030204" pitchFamily="34" charset="0"/>
              </a:rPr>
              <a:t>5</a:t>
            </a:r>
            <a:r>
              <a:rPr lang="en-US" sz="3600" b="1" dirty="0">
                <a:solidFill>
                  <a:srgbClr val="0070C0"/>
                </a:solidFill>
                <a:latin typeface="Century Gothic" panose="020B0502020202020204" pitchFamily="34" charset="0"/>
                <a:cs typeface="Calibri" panose="020F0502020204030204" pitchFamily="34" charset="0"/>
              </a:rPr>
              <a:t>. The Inspection of Schools and Other Educational Institutions</a:t>
            </a: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18</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3468642"/>
          </a:xfrm>
          <a:prstGeom prst="rect">
            <a:avLst/>
          </a:prstGeom>
        </p:spPr>
        <p:txBody>
          <a:bodyPr wrap="square">
            <a:spAutoFit/>
          </a:bodyPr>
          <a:lstStyle/>
          <a:p>
            <a:pPr marL="0" indent="0" algn="just">
              <a:buNone/>
            </a:pPr>
            <a:endParaRPr lang="tr-TR" sz="2400" dirty="0" smtClean="0"/>
          </a:p>
          <a:p>
            <a:pPr marL="0" indent="0" algn="just">
              <a:buNone/>
            </a:pPr>
            <a:r>
              <a:rPr lang="en-US" sz="2400" dirty="0"/>
              <a:t>Self-evaluation findings made by institutions are also taken into account in guidance and </a:t>
            </a:r>
            <a:r>
              <a:rPr lang="tr-TR" sz="2400" dirty="0" err="1" smtClean="0"/>
              <a:t>inspection</a:t>
            </a:r>
            <a:r>
              <a:rPr lang="en-US" sz="2400" dirty="0" smtClean="0"/>
              <a:t> </a:t>
            </a:r>
            <a:r>
              <a:rPr lang="en-US" sz="2400" dirty="0"/>
              <a:t>activities.</a:t>
            </a:r>
            <a:endParaRPr lang="tr-TR" sz="2400" dirty="0" smtClean="0"/>
          </a:p>
          <a:p>
            <a:pPr marL="0" indent="0">
              <a:buNone/>
            </a:pPr>
            <a:r>
              <a:rPr lang="en-US" sz="2400" b="1" dirty="0"/>
              <a:t>The Closing Meeting of Inspection Evaluation </a:t>
            </a:r>
            <a:endParaRPr lang="tr-TR" sz="2400" b="1" dirty="0" smtClean="0"/>
          </a:p>
          <a:p>
            <a:pPr marL="0" indent="0">
              <a:buNone/>
            </a:pPr>
            <a:r>
              <a:rPr lang="en-US" sz="2400" dirty="0"/>
              <a:t>In this meeting,  the matters such as the findings about the school/institution, the importance and level of these identified issues, their strengths and weaknesses, how the development plan will be prepared and shared are handled and the opinions and suggestions of the administrative authority and also of teachers and other personnel opinions and suggestions are heard by taking notes.</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43580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70"/>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5</a:t>
            </a:r>
            <a:r>
              <a:rPr lang="tr-TR" sz="3600" b="1" dirty="0" smtClean="0">
                <a:solidFill>
                  <a:srgbClr val="0070C0"/>
                </a:solidFill>
                <a:latin typeface="Century Gothic" panose="020B0502020202020204" pitchFamily="34" charset="0"/>
                <a:cs typeface="Calibri" panose="020F0502020204030204" pitchFamily="34" charset="0"/>
              </a:rPr>
              <a:t>. </a:t>
            </a:r>
            <a:r>
              <a:rPr lang="en-US" sz="3600" b="1" dirty="0">
                <a:solidFill>
                  <a:srgbClr val="0070C0"/>
                </a:solidFill>
                <a:latin typeface="Century Gothic" panose="020B0502020202020204" pitchFamily="34" charset="0"/>
                <a:cs typeface="Calibri" panose="020F0502020204030204" pitchFamily="34" charset="0"/>
              </a:rPr>
              <a:t>The Inspection of Schools and Other Educational Institutions</a:t>
            </a: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19</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3801041"/>
          </a:xfrm>
          <a:prstGeom prst="rect">
            <a:avLst/>
          </a:prstGeom>
        </p:spPr>
        <p:txBody>
          <a:bodyPr wrap="square">
            <a:spAutoFit/>
          </a:bodyPr>
          <a:lstStyle/>
          <a:p>
            <a:pPr marL="0" indent="0">
              <a:buNone/>
            </a:pPr>
            <a:r>
              <a:rPr lang="tr-TR" sz="2400" b="1" dirty="0" err="1" smtClean="0"/>
              <a:t>The</a:t>
            </a:r>
            <a:r>
              <a:rPr lang="tr-TR" sz="2400" b="1" dirty="0" smtClean="0"/>
              <a:t> </a:t>
            </a:r>
            <a:r>
              <a:rPr lang="en-US" sz="2400" b="1" dirty="0" smtClean="0"/>
              <a:t>Preparation </a:t>
            </a:r>
            <a:r>
              <a:rPr lang="en-US" sz="2400" b="1" dirty="0"/>
              <a:t>and Submission of Guidance and Inspection </a:t>
            </a:r>
            <a:r>
              <a:rPr lang="en-US" sz="2400" b="1" dirty="0" smtClean="0"/>
              <a:t>Report</a:t>
            </a:r>
            <a:endParaRPr lang="tr-TR" sz="2400" b="1" dirty="0" smtClean="0"/>
          </a:p>
          <a:p>
            <a:pPr marL="0" indent="0">
              <a:buNone/>
            </a:pPr>
            <a:r>
              <a:rPr lang="en-US" sz="2400" dirty="0"/>
              <a:t>The guidance and inspection report is prepared in sufficient copy (provincial, district and school/institution) and submitted to the Board of Inspection, together with its annexes, if any, within the  following week after the completion of the inspection.</a:t>
            </a:r>
          </a:p>
          <a:p>
            <a:pPr marL="0" indent="0">
              <a:buNone/>
            </a:pPr>
            <a:r>
              <a:rPr lang="en-US" sz="2400" b="1" dirty="0"/>
              <a:t>The Sharing of The Findings with the Inspected </a:t>
            </a:r>
            <a:r>
              <a:rPr lang="en-US" sz="2400" b="1" dirty="0" smtClean="0"/>
              <a:t>Institution</a:t>
            </a:r>
            <a:endParaRPr lang="tr-TR" sz="2400" b="1" dirty="0" smtClean="0"/>
          </a:p>
          <a:p>
            <a:pPr marL="0" indent="0">
              <a:buNone/>
            </a:pPr>
            <a:r>
              <a:rPr lang="en-US" sz="2400" dirty="0"/>
              <a:t>Guidance and inspection reports written as a result of the inspections performed by the inspectors are dispatched to the relevant school/institution after the control check by the Presidency of Inspection Board. A progress report is prepared by the relevant school/institution in line with the problems and solution suggestions included in the report.</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06053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err="1"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tr-TR" sz="1800" dirty="0"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a:t>
            </a:r>
            <a:r>
              <a:rPr lang="tr-TR" sz="1800" dirty="0" err="1"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The</a:t>
            </a:r>
            <a:r>
              <a:rPr lang="tr-TR" sz="1800" dirty="0"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a:t>
            </a:r>
            <a:r>
              <a:rPr lang="tr-TR" sz="1800" dirty="0" err="1"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Presidency</a:t>
            </a:r>
            <a:r>
              <a:rPr lang="tr-TR" sz="1800" dirty="0"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of </a:t>
            </a:r>
            <a:r>
              <a:rPr lang="tr-TR" sz="1800" dirty="0" err="1"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Inspection</a:t>
            </a:r>
            <a:r>
              <a:rPr lang="tr-TR" sz="1800" dirty="0"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Board</a:t>
            </a:r>
            <a:endPar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endParaRP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a:t>
            </a:fld>
            <a:endParaRPr lang="tr-TR" dirty="0"/>
          </a:p>
        </p:txBody>
      </p:sp>
      <p:pic>
        <p:nvPicPr>
          <p:cNvPr id="7170" name="Picture 2" descr="Türkiye'nin en kapsamlı yetenek taraması yapıldı"/>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64885" y="767294"/>
            <a:ext cx="7735712"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Unvan 6"/>
          <p:cNvSpPr>
            <a:spLocks noGrp="1"/>
          </p:cNvSpPr>
          <p:nvPr>
            <p:ph type="title"/>
          </p:nvPr>
        </p:nvSpPr>
        <p:spPr>
          <a:xfrm>
            <a:off x="767442" y="5215674"/>
            <a:ext cx="10515600" cy="1325563"/>
          </a:xfrm>
        </p:spPr>
        <p:txBody>
          <a:bodyPr>
            <a:normAutofit fontScale="90000"/>
          </a:bodyPr>
          <a:lstStyle/>
          <a:p>
            <a:r>
              <a:rPr lang="en-US" sz="2400" dirty="0"/>
              <a:t>As the Presidency of the Inspection Board; “Through guidance and inspection; It is  </a:t>
            </a:r>
            <a:r>
              <a:rPr lang="en-US" sz="2400" dirty="0" err="1"/>
              <a:t>is</a:t>
            </a:r>
            <a:r>
              <a:rPr lang="en-US" sz="2400" dirty="0"/>
              <a:t> our basic mission and priority to achieve excellence in education and ensure that every citizen receives quality education at international standards by leading individual and institutional development.</a:t>
            </a:r>
            <a:endParaRPr lang="tr-TR" sz="2400" dirty="0"/>
          </a:p>
        </p:txBody>
      </p:sp>
    </p:spTree>
    <p:extLst>
      <p:ext uri="{BB962C8B-B14F-4D97-AF65-F5344CB8AC3E}">
        <p14:creationId xmlns:p14="http://schemas.microsoft.com/office/powerpoint/2010/main" val="414350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1042832"/>
            <a:ext cx="11649165" cy="8718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6</a:t>
            </a:r>
            <a:r>
              <a:rPr lang="tr-TR" sz="3600" b="1" dirty="0" smtClean="0">
                <a:solidFill>
                  <a:srgbClr val="0070C0"/>
                </a:solidFill>
                <a:latin typeface="Century Gothic" panose="020B0502020202020204" pitchFamily="34" charset="0"/>
                <a:cs typeface="Calibri" panose="020F0502020204030204" pitchFamily="34" charset="0"/>
              </a:rPr>
              <a:t>. </a:t>
            </a:r>
            <a:r>
              <a:rPr lang="en-US" sz="3600" b="1" dirty="0" smtClean="0">
                <a:solidFill>
                  <a:srgbClr val="0070C0"/>
                </a:solidFill>
                <a:latin typeface="Century Gothic" panose="020B0502020202020204" pitchFamily="34" charset="0"/>
                <a:cs typeface="Calibri" panose="020F0502020204030204" pitchFamily="34" charset="0"/>
              </a:rPr>
              <a:t>Post-</a:t>
            </a:r>
            <a:r>
              <a:rPr lang="tr-TR" sz="3600" b="1" dirty="0" err="1" smtClean="0">
                <a:solidFill>
                  <a:srgbClr val="0070C0"/>
                </a:solidFill>
                <a:latin typeface="Century Gothic" panose="020B0502020202020204" pitchFamily="34" charset="0"/>
                <a:cs typeface="Calibri" panose="020F0502020204030204" pitchFamily="34" charset="0"/>
              </a:rPr>
              <a:t>Inspection</a:t>
            </a:r>
            <a:r>
              <a:rPr lang="tr-TR" sz="3600" b="1" dirty="0" smtClean="0">
                <a:solidFill>
                  <a:srgbClr val="0070C0"/>
                </a:solidFill>
                <a:latin typeface="Century Gothic" panose="020B0502020202020204" pitchFamily="34" charset="0"/>
                <a:cs typeface="Calibri" panose="020F0502020204030204" pitchFamily="34" charset="0"/>
              </a:rPr>
              <a:t> </a:t>
            </a:r>
            <a:r>
              <a:rPr lang="en-US" sz="3600" b="1" dirty="0" smtClean="0">
                <a:solidFill>
                  <a:srgbClr val="0070C0"/>
                </a:solidFill>
                <a:latin typeface="Century Gothic" panose="020B0502020202020204" pitchFamily="34" charset="0"/>
                <a:cs typeface="Calibri" panose="020F0502020204030204" pitchFamily="34" charset="0"/>
              </a:rPr>
              <a:t>Monitoring </a:t>
            </a:r>
            <a:r>
              <a:rPr lang="en-US" sz="3600" b="1" dirty="0">
                <a:solidFill>
                  <a:srgbClr val="0070C0"/>
                </a:solidFill>
                <a:latin typeface="Century Gothic" panose="020B0502020202020204" pitchFamily="34" charset="0"/>
                <a:cs typeface="Calibri" panose="020F0502020204030204" pitchFamily="34" charset="0"/>
              </a:rPr>
              <a:t>and Evaluation Activities</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20</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4745915"/>
          </a:xfrm>
          <a:prstGeom prst="rect">
            <a:avLst/>
          </a:prstGeom>
        </p:spPr>
        <p:txBody>
          <a:bodyPr wrap="square">
            <a:spAutoFit/>
          </a:bodyPr>
          <a:lstStyle/>
          <a:p>
            <a:pPr algn="just" eaLnBrk="0" fontAlgn="base" hangingPunct="0">
              <a:spcBef>
                <a:spcPct val="0"/>
              </a:spcBef>
              <a:spcAft>
                <a:spcPct val="0"/>
              </a:spcAft>
              <a:defRPr/>
            </a:pPr>
            <a:r>
              <a:rPr lang="en-US" sz="2400" dirty="0"/>
              <a:t>According to the issues identified and suggestions made during the inspections of schools/institutions and provincial/district national education directorates, a improvement  plan including amendment/development activities is prepared in accordance with the principles and form determined by the Presidency of Inspection Board</a:t>
            </a:r>
            <a:r>
              <a:rPr lang="en-US" sz="2400" dirty="0" smtClean="0"/>
              <a:t>.</a:t>
            </a:r>
            <a:endParaRPr lang="tr-TR" sz="2400" dirty="0" smtClean="0"/>
          </a:p>
          <a:p>
            <a:pPr algn="just" eaLnBrk="0" fontAlgn="base" hangingPunct="0">
              <a:spcBef>
                <a:spcPct val="0"/>
              </a:spcBef>
              <a:spcAft>
                <a:spcPct val="0"/>
              </a:spcAft>
              <a:defRPr/>
            </a:pPr>
            <a:r>
              <a:rPr lang="en-US" sz="2400" dirty="0"/>
              <a:t>The implementation process of the development plan is monitored and evaluated annually by the provincial/district directorates of national education and, if necessary, by the higher </a:t>
            </a:r>
            <a:r>
              <a:rPr lang="en-US" sz="2400" dirty="0" smtClean="0"/>
              <a:t>units</a:t>
            </a:r>
            <a:endParaRPr lang="tr-TR" sz="2400" dirty="0" smtClean="0"/>
          </a:p>
          <a:p>
            <a:pPr algn="just" eaLnBrk="0" fontAlgn="base" hangingPunct="0">
              <a:spcBef>
                <a:spcPct val="0"/>
              </a:spcBef>
              <a:spcAft>
                <a:spcPct val="0"/>
              </a:spcAft>
              <a:defRPr/>
            </a:pPr>
            <a:r>
              <a:rPr lang="en-US" sz="2400" dirty="0"/>
              <a:t>Apart from the monitoring and evaluation based on the issues identified in the inspections and the suggestions made, according to certain indicators the level of school/institution's achievement of its goals and its objectives in line with the inspection standards determined by the Presidency of Inspection Board and within the national education quality framework  is monitored and evaluated by the provincial/district directorate of national education every year.</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01856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1042832"/>
            <a:ext cx="11649165" cy="871870"/>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7</a:t>
            </a:r>
            <a:r>
              <a:rPr lang="tr-TR" sz="3600" b="1" dirty="0">
                <a:solidFill>
                  <a:srgbClr val="0070C0"/>
                </a:solidFill>
                <a:latin typeface="Century Gothic" panose="020B0502020202020204" pitchFamily="34" charset="0"/>
                <a:cs typeface="Calibri" panose="020F0502020204030204" pitchFamily="34" charset="0"/>
              </a:rPr>
              <a:t>. </a:t>
            </a:r>
            <a:r>
              <a:rPr lang="en-US" sz="3600" b="1" dirty="0">
                <a:solidFill>
                  <a:srgbClr val="0070C0"/>
                </a:solidFill>
                <a:latin typeface="Century Gothic" panose="020B0502020202020204" pitchFamily="34" charset="0"/>
                <a:cs typeface="Calibri" panose="020F0502020204030204" pitchFamily="34" charset="0"/>
              </a:rPr>
              <a:t>Self-Evaluation Process Performed in Schools and Institutions</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21</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4742837"/>
          </a:xfrm>
          <a:prstGeom prst="rect">
            <a:avLst/>
          </a:prstGeom>
        </p:spPr>
        <p:txBody>
          <a:bodyPr wrap="square">
            <a:spAutoFit/>
          </a:bodyPr>
          <a:lstStyle/>
          <a:p>
            <a:pPr marL="0" indent="0">
              <a:buNone/>
            </a:pPr>
            <a:r>
              <a:rPr lang="en-US" sz="2200" dirty="0"/>
              <a:t>Teachers' board meetings held in schools can be considered as self-evaluation activities for schools.</a:t>
            </a:r>
          </a:p>
          <a:p>
            <a:pPr marL="0" indent="0">
              <a:buNone/>
            </a:pPr>
            <a:r>
              <a:rPr lang="en-US" sz="2200" dirty="0"/>
              <a:t>The self-evaluation process of schools and institutions in Turkey started to be implemented primarily in vocational education institutions within the scope of Vocational and Technical Education Quality Assurance System in 2019</a:t>
            </a:r>
            <a:r>
              <a:rPr lang="en-US" sz="2200" dirty="0" smtClean="0"/>
              <a:t>.</a:t>
            </a:r>
            <a:endParaRPr lang="tr-TR" sz="2200" dirty="0" smtClean="0"/>
          </a:p>
          <a:p>
            <a:pPr marL="0" indent="0">
              <a:buNone/>
            </a:pPr>
            <a:r>
              <a:rPr lang="en-US" sz="2200" dirty="0"/>
              <a:t>Finally; The Education Inspectors Regulation of the Ministry of National Education, put into effect on March 1, 2022, obliges all educational institutions to conduct self-evaluation every year and to send a copy of the self-evaluation report to the department of education inspectorate</a:t>
            </a:r>
            <a:r>
              <a:rPr lang="en-US" sz="2200" dirty="0" smtClean="0"/>
              <a:t>.</a:t>
            </a:r>
            <a:endParaRPr lang="tr-TR" sz="2200" dirty="0" smtClean="0"/>
          </a:p>
          <a:p>
            <a:pPr marL="0" indent="0">
              <a:buNone/>
            </a:pPr>
            <a:r>
              <a:rPr lang="en-US" sz="2200" dirty="0"/>
              <a:t>During the self-evaluation process, necessary guidance is given to the institutions by the education </a:t>
            </a:r>
            <a:r>
              <a:rPr lang="en-US" sz="2200" dirty="0" err="1"/>
              <a:t>inspectorates.In</a:t>
            </a:r>
            <a:r>
              <a:rPr lang="en-US" sz="2200" dirty="0"/>
              <a:t> the inspections,  it is essential to evaluate the implementation status of the development plans prepared according to the suggestions made as a result of the self-assessments performed by the institutions and the suggestions made as a result of the previous inspections, the achievement of the students' achievements in the curriculum, the evaluation of the institutional developments.</a:t>
            </a:r>
            <a:endParaRPr lang="tr-TR" sz="2200" dirty="0"/>
          </a:p>
        </p:txBody>
      </p:sp>
    </p:spTree>
    <p:extLst>
      <p:ext uri="{BB962C8B-B14F-4D97-AF65-F5344CB8AC3E}">
        <p14:creationId xmlns:p14="http://schemas.microsoft.com/office/powerpoint/2010/main" val="205358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Yapılan araştırmalar, okullarda kısa süre içinde yapılan dış değerlendirmelerin, eğitim kalitesini geliştirmede tek başına yeterli olmadığını (Bozkuş, K. &amp; Gündüz, 2013) okullarda kalite gelişiminde sürekliliği sağlayacak dinamik mekanizmalara ihtiyaç duyulduğunu göstermektedir. </a:t>
            </a:r>
          </a:p>
          <a:p>
            <a:pPr algn="ctr"/>
            <a:r>
              <a:rPr lang="tr-TR" dirty="0" err="1"/>
              <a:t>Simons</a:t>
            </a:r>
            <a:r>
              <a:rPr lang="tr-TR" dirty="0"/>
              <a:t> (2013) okulların kalitesini geliştirmek için en iyi yollardan birisinin okul öz değerlendirme olduğunu belirtmektedir. Türk Eğitim Denetim sisteminde yapılan son değişikliklerle öz değerlendirme tüm okul/kurumlar için zorunlu hale getirilmiştir.</a:t>
            </a:r>
          </a:p>
          <a:p>
            <a:pPr algn="ctr"/>
            <a:r>
              <a:rPr lang="tr-TR" dirty="0"/>
              <a:t>Ancak okullardaki örgütsel körlüğün önüne geçilmesi için (</a:t>
            </a:r>
            <a:r>
              <a:rPr lang="tr-TR" dirty="0" err="1"/>
              <a:t>Vanhoof</a:t>
            </a:r>
            <a:r>
              <a:rPr lang="tr-TR" dirty="0"/>
              <a:t>, </a:t>
            </a:r>
            <a:r>
              <a:rPr lang="tr-TR" dirty="0" err="1"/>
              <a:t>Petegem</a:t>
            </a:r>
            <a:r>
              <a:rPr lang="tr-TR" dirty="0"/>
              <a:t>, 2007) öz değerlendirme süreci dış değerlendirme ile desteklenmelidir (Kurum G, 2019). </a:t>
            </a:r>
          </a:p>
          <a:p>
            <a:pPr algn="ctr"/>
            <a:r>
              <a:rPr lang="tr-TR" dirty="0"/>
              <a:t>Okul gelişiminin farklı model ve yöntemlerle desteklenmesine yönelik arayışlarımız devam etmektedir.</a:t>
            </a:r>
          </a:p>
          <a:p>
            <a:pPr algn="ctr"/>
            <a:r>
              <a:rPr lang="tr-TR" dirty="0"/>
              <a:t>Okul ağları, okullarda gelişimin sağlanması ve eğitim kalitesinin iyileştirilmesi açısından  önemli bir araç olacaktır.</a:t>
            </a:r>
            <a:endParaRPr lang="tr-TR" dirty="0"/>
          </a:p>
        </p:txBody>
      </p:sp>
      <p:sp>
        <p:nvSpPr>
          <p:cNvPr id="2" name="Unvan 1"/>
          <p:cNvSpPr>
            <a:spLocks noGrp="1"/>
          </p:cNvSpPr>
          <p:nvPr>
            <p:ph type="title"/>
          </p:nvPr>
        </p:nvSpPr>
        <p:spPr>
          <a:xfrm>
            <a:off x="420914" y="1042832"/>
            <a:ext cx="11649165" cy="871870"/>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8</a:t>
            </a:r>
            <a:r>
              <a:rPr lang="tr-TR" sz="3600" b="1" dirty="0" smtClean="0">
                <a:solidFill>
                  <a:srgbClr val="0070C0"/>
                </a:solidFill>
                <a:latin typeface="Century Gothic" panose="020B0502020202020204" pitchFamily="34" charset="0"/>
                <a:cs typeface="Calibri" panose="020F0502020204030204" pitchFamily="34" charset="0"/>
              </a:rPr>
              <a:t>. </a:t>
            </a:r>
            <a:r>
              <a:rPr lang="tr-TR" sz="3600" b="1" dirty="0">
                <a:solidFill>
                  <a:srgbClr val="0070C0"/>
                </a:solidFill>
                <a:latin typeface="Century Gothic" panose="020B0502020202020204" pitchFamily="34" charset="0"/>
                <a:cs typeface="Calibri" panose="020F0502020204030204" pitchFamily="34" charset="0"/>
              </a:rPr>
              <a:t>General </a:t>
            </a:r>
            <a:r>
              <a:rPr lang="tr-TR" sz="3600" b="1" dirty="0" err="1">
                <a:solidFill>
                  <a:srgbClr val="0070C0"/>
                </a:solidFill>
                <a:latin typeface="Century Gothic" panose="020B0502020202020204" pitchFamily="34" charset="0"/>
                <a:cs typeface="Calibri" panose="020F0502020204030204" pitchFamily="34" charset="0"/>
              </a:rPr>
              <a:t>Evaluations</a:t>
            </a: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22</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3956981"/>
          </a:xfrm>
          <a:prstGeom prst="rect">
            <a:avLst/>
          </a:prstGeom>
        </p:spPr>
        <p:txBody>
          <a:bodyPr wrap="square">
            <a:spAutoFit/>
          </a:bodyPr>
          <a:lstStyle/>
          <a:p>
            <a:pPr marL="0" indent="0">
              <a:buNone/>
            </a:pPr>
            <a:r>
              <a:rPr lang="tr-TR" sz="2200" dirty="0" err="1" smtClean="0"/>
              <a:t>The</a:t>
            </a:r>
            <a:r>
              <a:rPr lang="tr-TR" sz="2200" dirty="0" smtClean="0"/>
              <a:t> </a:t>
            </a:r>
            <a:r>
              <a:rPr lang="tr-TR" sz="2200" dirty="0"/>
              <a:t>s</a:t>
            </a:r>
            <a:r>
              <a:rPr lang="en-US" sz="2200" dirty="0" err="1" smtClean="0"/>
              <a:t>tudies</a:t>
            </a:r>
            <a:r>
              <a:rPr lang="en-US" sz="2200" dirty="0" smtClean="0"/>
              <a:t> </a:t>
            </a:r>
            <a:r>
              <a:rPr lang="en-US" sz="2200" dirty="0"/>
              <a:t>show that external evaluations made in a short time at schools are not sufficient on their own to improve the quality of education (</a:t>
            </a:r>
            <a:r>
              <a:rPr lang="en-US" sz="2200" dirty="0" err="1"/>
              <a:t>Bozkuş</a:t>
            </a:r>
            <a:r>
              <a:rPr lang="en-US" sz="2200" dirty="0"/>
              <a:t>, K. &amp; </a:t>
            </a:r>
            <a:r>
              <a:rPr lang="en-US" sz="2200" dirty="0" err="1"/>
              <a:t>Gündüz</a:t>
            </a:r>
            <a:r>
              <a:rPr lang="en-US" sz="2200" dirty="0"/>
              <a:t>, 2013), and that dynamic mechanisms are needed to ensure continuity in quality improvement in schools</a:t>
            </a:r>
            <a:r>
              <a:rPr lang="en-US" sz="2200" dirty="0" smtClean="0"/>
              <a:t>.</a:t>
            </a:r>
            <a:endParaRPr lang="tr-TR" sz="2200" dirty="0" smtClean="0"/>
          </a:p>
          <a:p>
            <a:pPr marL="0" indent="0">
              <a:buNone/>
            </a:pPr>
            <a:r>
              <a:rPr lang="en-US" sz="2200" dirty="0"/>
              <a:t>Simons (2013) states that one of the best ways to improve the quality of schools is school self-evaluation. With the latest changes made in the Turkish Education Inspection System, self-evaluation has become compulsory for all schools/institutions</a:t>
            </a:r>
            <a:r>
              <a:rPr lang="en-US" sz="2200" dirty="0" smtClean="0"/>
              <a:t>.</a:t>
            </a:r>
            <a:endParaRPr lang="tr-TR" sz="2200" dirty="0" smtClean="0"/>
          </a:p>
          <a:p>
            <a:pPr marL="0" indent="0">
              <a:buNone/>
            </a:pPr>
            <a:r>
              <a:rPr lang="en-US" sz="2200" dirty="0"/>
              <a:t>But, in order to prevent organizational blindness in schools (</a:t>
            </a:r>
            <a:r>
              <a:rPr lang="en-US" sz="2200" dirty="0" err="1"/>
              <a:t>Vanhoef</a:t>
            </a:r>
            <a:r>
              <a:rPr lang="en-US" sz="2200" dirty="0"/>
              <a:t>, </a:t>
            </a:r>
            <a:r>
              <a:rPr lang="en-US" sz="2200" dirty="0" err="1"/>
              <a:t>Petegem</a:t>
            </a:r>
            <a:r>
              <a:rPr lang="en-US" sz="2200" dirty="0"/>
              <a:t>, 2007), the self-evaluation process should be supported by external evaluation (</a:t>
            </a:r>
            <a:r>
              <a:rPr lang="en-US" sz="2200" dirty="0" err="1"/>
              <a:t>Kurum</a:t>
            </a:r>
            <a:r>
              <a:rPr lang="en-US" sz="2200" dirty="0"/>
              <a:t> G, 2019</a:t>
            </a:r>
            <a:r>
              <a:rPr lang="en-US" sz="2200" dirty="0" smtClean="0"/>
              <a:t>).).</a:t>
            </a:r>
            <a:endParaRPr lang="tr-TR" sz="2200" dirty="0" smtClean="0"/>
          </a:p>
          <a:p>
            <a:pPr marL="0" indent="0">
              <a:buNone/>
            </a:pPr>
            <a:r>
              <a:rPr lang="en-US" sz="2200" dirty="0"/>
              <a:t>Our search for supporting school development with different models and methods continues</a:t>
            </a:r>
            <a:r>
              <a:rPr lang="en-US" sz="2200" dirty="0" smtClean="0"/>
              <a:t>.</a:t>
            </a:r>
            <a:endParaRPr lang="tr-TR" sz="2200" dirty="0" smtClean="0"/>
          </a:p>
          <a:p>
            <a:pPr marL="0" indent="0">
              <a:buNone/>
            </a:pPr>
            <a:r>
              <a:rPr lang="en-US" sz="2200" dirty="0"/>
              <a:t>School networks will be an important tool in terms of ensuring development in schools and improving the quality of education.</a:t>
            </a:r>
            <a:r>
              <a:rPr lang="tr-TR" sz="2200" dirty="0" smtClean="0"/>
              <a:t> </a:t>
            </a:r>
            <a:endParaRPr lang="tr-TR" sz="2200" dirty="0"/>
          </a:p>
        </p:txBody>
      </p:sp>
    </p:spTree>
    <p:extLst>
      <p:ext uri="{BB962C8B-B14F-4D97-AF65-F5344CB8AC3E}">
        <p14:creationId xmlns:p14="http://schemas.microsoft.com/office/powerpoint/2010/main" val="275681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1042832"/>
            <a:ext cx="11649165" cy="871870"/>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23</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2267287"/>
          </a:xfrm>
          <a:prstGeom prst="rect">
            <a:avLst/>
          </a:prstGeom>
        </p:spPr>
        <p:txBody>
          <a:bodyPr wrap="square">
            <a:spAutoFit/>
          </a:bodyPr>
          <a:lstStyle/>
          <a:p>
            <a:pPr marL="0" indent="0" algn="ctr">
              <a:buNone/>
            </a:pPr>
            <a:r>
              <a:rPr lang="tr-TR" sz="2400" dirty="0" smtClean="0"/>
              <a:t>THANK YOU</a:t>
            </a:r>
            <a:endParaRPr lang="tr-TR" sz="2400" dirty="0" smtClean="0"/>
          </a:p>
          <a:p>
            <a:pPr marL="0" indent="0" algn="ctr">
              <a:buNone/>
            </a:pPr>
            <a:endParaRPr lang="tr-TR" sz="2400" dirty="0" smtClean="0"/>
          </a:p>
          <a:p>
            <a:pPr marL="0" indent="0" algn="ctr">
              <a:buNone/>
            </a:pPr>
            <a:endParaRPr lang="tr-TR" sz="2400" dirty="0"/>
          </a:p>
          <a:p>
            <a:pPr marL="0" indent="0" algn="ctr">
              <a:buNone/>
            </a:pPr>
            <a:r>
              <a:rPr lang="tr-TR" sz="2400" dirty="0"/>
              <a:t>Web: http://tkb.meb.gov.tr/</a:t>
            </a:r>
          </a:p>
          <a:p>
            <a:pPr marL="0" indent="0" algn="ctr">
              <a:buNone/>
            </a:pPr>
            <a:r>
              <a:rPr lang="tr-TR" sz="2400" dirty="0" smtClean="0"/>
              <a:t>E-mail: harun.goncu@meb.gov.tr</a:t>
            </a:r>
            <a:endParaRPr lang="tr-TR" sz="2400" dirty="0"/>
          </a:p>
        </p:txBody>
      </p:sp>
    </p:spTree>
    <p:extLst>
      <p:ext uri="{BB962C8B-B14F-4D97-AF65-F5344CB8AC3E}">
        <p14:creationId xmlns:p14="http://schemas.microsoft.com/office/powerpoint/2010/main" val="35741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49944" y="1138660"/>
            <a:ext cx="10515600" cy="521994"/>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CONTENTS</a:t>
            </a: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endPar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endParaRP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3</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391885" y="1564827"/>
            <a:ext cx="11350171" cy="3970318"/>
          </a:xfrm>
          <a:prstGeom prst="rect">
            <a:avLst/>
          </a:prstGeom>
        </p:spPr>
        <p:txBody>
          <a:bodyPr wrap="square">
            <a:spAutoFit/>
          </a:bodyPr>
          <a:lstStyle/>
          <a:p>
            <a:pPr marL="457200" lvl="0" indent="-457200" eaLnBrk="0" fontAlgn="base" hangingPunct="0">
              <a:lnSpc>
                <a:spcPct val="150000"/>
              </a:lnSpc>
              <a:spcBef>
                <a:spcPct val="0"/>
              </a:spcBef>
              <a:spcAft>
                <a:spcPct val="0"/>
              </a:spcAft>
              <a:buFont typeface="+mj-lt"/>
              <a:buAutoNum type="arabicPeriod"/>
              <a:defRPr/>
            </a:pPr>
            <a:r>
              <a:rPr lang="en-US" sz="2400" dirty="0">
                <a:solidFill>
                  <a:schemeClr val="accent5">
                    <a:lumMod val="50000"/>
                  </a:schemeClr>
                </a:solidFill>
                <a:latin typeface="Century Gothic" panose="020B0502020202020204" pitchFamily="34" charset="0"/>
              </a:rPr>
              <a:t>Inspection in the Turkish Education System</a:t>
            </a:r>
          </a:p>
          <a:p>
            <a:pPr marL="457200" lvl="0" indent="-457200" eaLnBrk="0" fontAlgn="base" hangingPunct="0">
              <a:lnSpc>
                <a:spcPct val="150000"/>
              </a:lnSpc>
              <a:spcBef>
                <a:spcPct val="0"/>
              </a:spcBef>
              <a:spcAft>
                <a:spcPct val="0"/>
              </a:spcAft>
              <a:buFont typeface="+mj-lt"/>
              <a:buAutoNum type="arabicPeriod"/>
              <a:defRPr/>
            </a:pPr>
            <a:r>
              <a:rPr lang="en-US" sz="2400" dirty="0">
                <a:solidFill>
                  <a:schemeClr val="accent5">
                    <a:lumMod val="50000"/>
                  </a:schemeClr>
                </a:solidFill>
                <a:latin typeface="Century Gothic" panose="020B0502020202020204" pitchFamily="34" charset="0"/>
              </a:rPr>
              <a:t>Central Inspection (Inspection Board)</a:t>
            </a:r>
          </a:p>
          <a:p>
            <a:pPr marL="457200" lvl="0" indent="-457200" eaLnBrk="0" fontAlgn="base" hangingPunct="0">
              <a:lnSpc>
                <a:spcPct val="150000"/>
              </a:lnSpc>
              <a:spcBef>
                <a:spcPct val="0"/>
              </a:spcBef>
              <a:spcAft>
                <a:spcPct val="0"/>
              </a:spcAft>
              <a:buFont typeface="+mj-lt"/>
              <a:buAutoNum type="arabicPeriod"/>
              <a:defRPr/>
            </a:pPr>
            <a:r>
              <a:rPr lang="en-US" sz="2400" dirty="0">
                <a:solidFill>
                  <a:schemeClr val="accent5">
                    <a:lumMod val="50000"/>
                  </a:schemeClr>
                </a:solidFill>
                <a:latin typeface="Century Gothic" panose="020B0502020202020204" pitchFamily="34" charset="0"/>
              </a:rPr>
              <a:t>Local Inspection (Education Inspectorates)</a:t>
            </a:r>
          </a:p>
          <a:p>
            <a:pPr marL="457200" lvl="0" indent="-457200" eaLnBrk="0" fontAlgn="base" hangingPunct="0">
              <a:lnSpc>
                <a:spcPct val="150000"/>
              </a:lnSpc>
              <a:spcBef>
                <a:spcPct val="0"/>
              </a:spcBef>
              <a:spcAft>
                <a:spcPct val="0"/>
              </a:spcAft>
              <a:buFont typeface="+mj-lt"/>
              <a:buAutoNum type="arabicPeriod"/>
              <a:defRPr/>
            </a:pPr>
            <a:r>
              <a:rPr lang="en-US" sz="2400" dirty="0">
                <a:solidFill>
                  <a:schemeClr val="accent5">
                    <a:lumMod val="50000"/>
                  </a:schemeClr>
                </a:solidFill>
                <a:latin typeface="Century Gothic" panose="020B0502020202020204" pitchFamily="34" charset="0"/>
              </a:rPr>
              <a:t>Inspection  Principles and Standards</a:t>
            </a:r>
          </a:p>
          <a:p>
            <a:pPr marL="457200" lvl="0" indent="-457200" eaLnBrk="0" fontAlgn="base" hangingPunct="0">
              <a:lnSpc>
                <a:spcPct val="150000"/>
              </a:lnSpc>
              <a:spcBef>
                <a:spcPct val="0"/>
              </a:spcBef>
              <a:spcAft>
                <a:spcPct val="0"/>
              </a:spcAft>
              <a:buFont typeface="+mj-lt"/>
              <a:buAutoNum type="arabicPeriod"/>
              <a:defRPr/>
            </a:pPr>
            <a:r>
              <a:rPr lang="en-US" sz="2400" dirty="0">
                <a:solidFill>
                  <a:schemeClr val="accent5">
                    <a:lumMod val="50000"/>
                  </a:schemeClr>
                </a:solidFill>
                <a:latin typeface="Century Gothic" panose="020B0502020202020204" pitchFamily="34" charset="0"/>
              </a:rPr>
              <a:t>Inspection of Schools and Other Educational Institutions</a:t>
            </a:r>
          </a:p>
          <a:p>
            <a:pPr marL="457200" lvl="0" indent="-457200" eaLnBrk="0" fontAlgn="base" hangingPunct="0">
              <a:lnSpc>
                <a:spcPct val="150000"/>
              </a:lnSpc>
              <a:spcBef>
                <a:spcPct val="0"/>
              </a:spcBef>
              <a:spcAft>
                <a:spcPct val="0"/>
              </a:spcAft>
              <a:buFont typeface="+mj-lt"/>
              <a:buAutoNum type="arabicPeriod"/>
              <a:defRPr/>
            </a:pPr>
            <a:r>
              <a:rPr lang="en-US" sz="2400" dirty="0">
                <a:solidFill>
                  <a:schemeClr val="accent5">
                    <a:lumMod val="50000"/>
                  </a:schemeClr>
                </a:solidFill>
                <a:latin typeface="Century Gothic" panose="020B0502020202020204" pitchFamily="34" charset="0"/>
              </a:rPr>
              <a:t>Monitoring the Post-Inspection Development Programs of Schools</a:t>
            </a:r>
          </a:p>
          <a:p>
            <a:pPr marL="457200" lvl="0" indent="-457200" eaLnBrk="0" fontAlgn="base" hangingPunct="0">
              <a:lnSpc>
                <a:spcPct val="150000"/>
              </a:lnSpc>
              <a:spcBef>
                <a:spcPct val="0"/>
              </a:spcBef>
              <a:spcAft>
                <a:spcPct val="0"/>
              </a:spcAft>
              <a:buFont typeface="+mj-lt"/>
              <a:buAutoNum type="arabicPeriod"/>
              <a:defRPr/>
            </a:pPr>
            <a:r>
              <a:rPr lang="en-US" sz="2400" dirty="0">
                <a:solidFill>
                  <a:schemeClr val="accent5">
                    <a:lumMod val="50000"/>
                  </a:schemeClr>
                </a:solidFill>
                <a:latin typeface="Century Gothic" panose="020B0502020202020204" pitchFamily="34" charset="0"/>
              </a:rPr>
              <a:t>Self-Evaluation Process Conducted in Schools and Institutions</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2092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13398"/>
            <a:ext cx="10515600" cy="521994"/>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en-US" sz="3600" b="1" dirty="0">
                <a:solidFill>
                  <a:srgbClr val="0070C0"/>
                </a:solidFill>
                <a:latin typeface="Century Gothic" panose="020B0502020202020204" pitchFamily="34" charset="0"/>
                <a:cs typeface="Calibri" panose="020F0502020204030204" pitchFamily="34" charset="0"/>
              </a:rPr>
              <a:t>1. </a:t>
            </a:r>
            <a:r>
              <a:rPr lang="tr-TR" sz="3600" b="1" dirty="0" err="1" smtClean="0">
                <a:solidFill>
                  <a:srgbClr val="0070C0"/>
                </a:solidFill>
                <a:latin typeface="Century Gothic" panose="020B0502020202020204" pitchFamily="34" charset="0"/>
                <a:cs typeface="Calibri" panose="020F0502020204030204" pitchFamily="34" charset="0"/>
              </a:rPr>
              <a:t>Inspect</a:t>
            </a:r>
            <a:r>
              <a:rPr lang="en-US" sz="3600" b="1" dirty="0" smtClean="0">
                <a:solidFill>
                  <a:srgbClr val="0070C0"/>
                </a:solidFill>
                <a:latin typeface="Century Gothic" panose="020B0502020202020204" pitchFamily="34" charset="0"/>
                <a:cs typeface="Calibri" panose="020F0502020204030204" pitchFamily="34" charset="0"/>
              </a:rPr>
              <a:t>ion </a:t>
            </a:r>
            <a:r>
              <a:rPr lang="en-US" sz="3600" b="1" dirty="0">
                <a:solidFill>
                  <a:srgbClr val="0070C0"/>
                </a:solidFill>
                <a:latin typeface="Century Gothic" panose="020B0502020202020204" pitchFamily="34" charset="0"/>
                <a:cs typeface="Calibri" panose="020F0502020204030204" pitchFamily="34" charset="0"/>
              </a:rPr>
              <a:t>in the Turkish Education System</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4</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391885" y="1564827"/>
            <a:ext cx="11350171" cy="6075509"/>
          </a:xfrm>
          <a:prstGeom prst="rect">
            <a:avLst/>
          </a:prstGeom>
        </p:spPr>
        <p:txBody>
          <a:bodyPr wrap="square">
            <a:spAutoFit/>
          </a:bodyPr>
          <a:lstStyle/>
          <a:p>
            <a:pPr marL="0" lvl="0" indent="0" algn="just" eaLnBrk="0" fontAlgn="base" hangingPunct="0">
              <a:spcBef>
                <a:spcPct val="0"/>
              </a:spcBef>
              <a:spcAft>
                <a:spcPct val="0"/>
              </a:spcAft>
              <a:buNone/>
              <a:defRPr/>
            </a:pPr>
            <a:r>
              <a:rPr lang="en-US" sz="2400" dirty="0">
                <a:solidFill>
                  <a:schemeClr val="accent5">
                    <a:lumMod val="50000"/>
                  </a:schemeClr>
                </a:solidFill>
                <a:latin typeface="Century Gothic" panose="020B0502020202020204" pitchFamily="34" charset="0"/>
              </a:rPr>
              <a:t>In the Turkish education system, education and training are carried out under the inspection and control of the State, in line with Atatürk's principles and reforms, in accordance with modern science and education principles, according to Article 42 of the Constitution.</a:t>
            </a:r>
          </a:p>
          <a:p>
            <a:pPr marL="0" lvl="0" indent="0" algn="just" eaLnBrk="0" fontAlgn="base" hangingPunct="0">
              <a:spcBef>
                <a:spcPct val="0"/>
              </a:spcBef>
              <a:spcAft>
                <a:spcPct val="0"/>
              </a:spcAft>
              <a:buNone/>
              <a:defRPr/>
            </a:pPr>
            <a:r>
              <a:rPr lang="en-US" sz="2400" dirty="0">
                <a:solidFill>
                  <a:schemeClr val="accent5">
                    <a:lumMod val="50000"/>
                  </a:schemeClr>
                </a:solidFill>
                <a:latin typeface="Century Gothic" panose="020B0502020202020204" pitchFamily="34" charset="0"/>
              </a:rPr>
              <a:t>According to the National Education Fundamental Law, the Ministry of National Education has given the responsibility for the execution, inspection and control of the education service on behalf of the state.</a:t>
            </a: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en-US" sz="2400" dirty="0">
                <a:solidFill>
                  <a:schemeClr val="accent5">
                    <a:lumMod val="50000"/>
                  </a:schemeClr>
                </a:solidFill>
                <a:latin typeface="Century Gothic" panose="020B0502020202020204" pitchFamily="34" charset="0"/>
              </a:rPr>
              <a:t>The education inspection system in Turkey is carried out through two different inspection structures, "central inspection" and "local inspection", based on the country's administrative structure.</a:t>
            </a:r>
          </a:p>
          <a:p>
            <a:pPr marL="0" lvl="0" indent="0" algn="just" eaLnBrk="0" fontAlgn="base" hangingPunct="0">
              <a:spcBef>
                <a:spcPct val="0"/>
              </a:spcBef>
              <a:spcAft>
                <a:spcPct val="0"/>
              </a:spcAft>
              <a:buNone/>
              <a:defRPr/>
            </a:pPr>
            <a:endParaRPr lang="en-US"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en-US" sz="2400" dirty="0">
                <a:solidFill>
                  <a:schemeClr val="accent5">
                    <a:lumMod val="50000"/>
                  </a:schemeClr>
                </a:solidFill>
                <a:latin typeface="Century Gothic" panose="020B0502020202020204" pitchFamily="34" charset="0"/>
              </a:rPr>
              <a:t>The supervision of all educational institutions at the national level (except for higher education institutions) is carried out from the center by the Inspection Board.</a:t>
            </a:r>
          </a:p>
          <a:p>
            <a:pPr marL="0" lvl="0" indent="0" algn="just" eaLnBrk="0" fontAlgn="base" hangingPunct="0">
              <a:spcBef>
                <a:spcPct val="0"/>
              </a:spcBef>
              <a:spcAft>
                <a:spcPct val="0"/>
              </a:spcAft>
              <a:buNone/>
              <a:defRPr/>
            </a:pPr>
            <a:endParaRPr lang="en-US"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en-US" sz="2400" dirty="0">
                <a:solidFill>
                  <a:schemeClr val="accent5">
                    <a:lumMod val="50000"/>
                  </a:schemeClr>
                </a:solidFill>
                <a:latin typeface="Century Gothic" panose="020B0502020202020204" pitchFamily="34" charset="0"/>
              </a:rPr>
              <a:t>Educational inspection at the local level is carried out by the Education Inspectors Departments within the body of the National Education Directorates in 81 provinces.</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9893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3"/>
            <a:ext cx="11083900" cy="6792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2. Central </a:t>
            </a:r>
            <a:r>
              <a:rPr lang="tr-TR" sz="3600" b="1" dirty="0" err="1" smtClean="0">
                <a:solidFill>
                  <a:srgbClr val="0070C0"/>
                </a:solidFill>
                <a:latin typeface="Century Gothic" panose="020B0502020202020204" pitchFamily="34" charset="0"/>
                <a:cs typeface="Calibri" panose="020F0502020204030204" pitchFamily="34" charset="0"/>
              </a:rPr>
              <a:t>Inspection</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2022</a:t>
            </a:r>
            <a:endParaRPr lang="tr-TR" sz="12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D63DBE84-8755-45B9-8C19-96EBE3498A16}" type="slidenum">
              <a:rPr lang="tr-TR" smtClean="0"/>
              <a:pPr/>
              <a:t>5</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420914" y="1822593"/>
            <a:ext cx="11350171" cy="3804118"/>
          </a:xfrm>
          <a:prstGeom prst="rect">
            <a:avLst/>
          </a:prstGeom>
        </p:spPr>
        <p:txBody>
          <a:bodyPr wrap="square">
            <a:spAutoFit/>
          </a:bodyPr>
          <a:lstStyle/>
          <a:p>
            <a:pPr marL="0" lvl="0" indent="0" algn="just" eaLnBrk="0" fontAlgn="base" hangingPunct="0">
              <a:spcBef>
                <a:spcPct val="0"/>
              </a:spcBef>
              <a:spcAft>
                <a:spcPct val="0"/>
              </a:spcAft>
              <a:buNone/>
              <a:defRPr/>
            </a:pPr>
            <a:r>
              <a:rPr lang="en-US" sz="2400" dirty="0"/>
              <a:t>According to the Presidential Decree No. 1, The inspection, monitoring, evaluation, guidance activities, and examination and investigation practices of the education and training services are carried out by the Ministry of National Education on behalf of the state and </a:t>
            </a:r>
            <a:r>
              <a:rPr lang="tr-TR" sz="2400" b="1" dirty="0" smtClean="0"/>
              <a:t>T</a:t>
            </a:r>
            <a:r>
              <a:rPr lang="en-US" sz="2400" b="1" dirty="0" smtClean="0"/>
              <a:t>he </a:t>
            </a:r>
            <a:r>
              <a:rPr lang="en-US" sz="2400" b="1" dirty="0"/>
              <a:t>Board of Inspection </a:t>
            </a:r>
            <a:r>
              <a:rPr lang="en-US" sz="2400" dirty="0"/>
              <a:t>is responsible for all of these practices.</a:t>
            </a:r>
            <a:endParaRPr lang="tr-TR" sz="2400" dirty="0"/>
          </a:p>
          <a:p>
            <a:pPr marL="0" lvl="0" indent="0" algn="just" eaLnBrk="0" fontAlgn="base" hangingPunct="0">
              <a:spcBef>
                <a:spcPct val="0"/>
              </a:spcBef>
              <a:spcAft>
                <a:spcPct val="0"/>
              </a:spcAft>
              <a:buNone/>
              <a:defRPr/>
            </a:pPr>
            <a:r>
              <a:rPr lang="en-US" b="1" dirty="0">
                <a:solidFill>
                  <a:srgbClr val="0070C0"/>
                </a:solidFill>
                <a:latin typeface="Century Gothic" panose="020B0502020202020204" pitchFamily="34" charset="0"/>
                <a:cs typeface="Calibri" panose="020F0502020204030204" pitchFamily="34" charset="0"/>
              </a:rPr>
              <a:t>The Presidency of Board of </a:t>
            </a:r>
            <a:r>
              <a:rPr lang="en-US" b="1" dirty="0" smtClean="0">
                <a:solidFill>
                  <a:srgbClr val="0070C0"/>
                </a:solidFill>
                <a:latin typeface="Century Gothic" panose="020B0502020202020204" pitchFamily="34" charset="0"/>
                <a:cs typeface="Calibri" panose="020F0502020204030204" pitchFamily="34" charset="0"/>
              </a:rPr>
              <a:t>Inspection </a:t>
            </a:r>
            <a:endParaRPr lang="tr-TR" b="1" dirty="0" smtClean="0">
              <a:solidFill>
                <a:srgbClr val="0070C0"/>
              </a:solidFill>
              <a:latin typeface="Century Gothic" panose="020B0502020202020204" pitchFamily="34" charset="0"/>
              <a:cs typeface="Calibri" panose="020F0502020204030204" pitchFamily="34" charset="0"/>
            </a:endParaRPr>
          </a:p>
          <a:p>
            <a:pPr marL="0" lvl="0" indent="0" algn="just" eaLnBrk="0" fontAlgn="base" hangingPunct="0">
              <a:spcBef>
                <a:spcPct val="0"/>
              </a:spcBef>
              <a:spcAft>
                <a:spcPct val="0"/>
              </a:spcAft>
              <a:buNone/>
              <a:defRPr/>
            </a:pPr>
            <a:r>
              <a:rPr lang="en-US" sz="2400" dirty="0"/>
              <a:t>The Board of Inspection is directly subordinate to the Minister and its duty center is in Ankara. The Board consists of the President and the heads of departments, and the chief inspector, inspector and assistant inspectors working in duty and coordinating centers.</a:t>
            </a:r>
            <a:endParaRPr lang="tr-TR" sz="2400" b="1" dirty="0" smtClean="0">
              <a:cs typeface="Calibri" panose="020F0502020204030204" pitchFamily="34" charset="0"/>
            </a:endParaRPr>
          </a:p>
          <a:p>
            <a:pPr marL="0" lvl="0" indent="0" algn="just" eaLnBrk="0" fontAlgn="base" hangingPunct="0">
              <a:spcBef>
                <a:spcPct val="0"/>
              </a:spcBef>
              <a:spcAft>
                <a:spcPct val="0"/>
              </a:spcAft>
              <a:buNone/>
              <a:defRPr/>
            </a:pPr>
            <a:r>
              <a:rPr lang="en-US" sz="2400" dirty="0"/>
              <a:t>In order to increase the effectiveness of the guidance and inspection services carried out by the Board of Inspection, Coordinating centers were established in the provinces of Istanbul and Izmir.</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84270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992743"/>
            <a:ext cx="11083900" cy="6792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err="1" smtClean="0">
                <a:solidFill>
                  <a:srgbClr val="0070C0"/>
                </a:solidFill>
                <a:latin typeface="Calibri" panose="020F0502020204030204" pitchFamily="34" charset="0"/>
                <a:cs typeface="Calibri" panose="020F0502020204030204" pitchFamily="34" charset="0"/>
              </a:rPr>
              <a:t>The</a:t>
            </a:r>
            <a:r>
              <a:rPr lang="en-US" sz="3200" b="1" dirty="0" smtClean="0">
                <a:solidFill>
                  <a:srgbClr val="0070C0"/>
                </a:solidFill>
                <a:latin typeface="+mn-lt"/>
                <a:cs typeface="Calibri" panose="020F0502020204030204" pitchFamily="34" charset="0"/>
              </a:rPr>
              <a:t>Administrative </a:t>
            </a:r>
            <a:r>
              <a:rPr lang="en-US" sz="3200" b="1" dirty="0">
                <a:solidFill>
                  <a:srgbClr val="0070C0"/>
                </a:solidFill>
                <a:latin typeface="+mn-lt"/>
                <a:cs typeface="Calibri" panose="020F0502020204030204" pitchFamily="34" charset="0"/>
              </a:rPr>
              <a:t>Structure of </a:t>
            </a:r>
            <a:r>
              <a:rPr lang="en-US" sz="3200" b="1" dirty="0" smtClean="0">
                <a:solidFill>
                  <a:srgbClr val="0070C0"/>
                </a:solidFill>
                <a:latin typeface="+mn-lt"/>
                <a:cs typeface="Calibri" panose="020F0502020204030204" pitchFamily="34" charset="0"/>
              </a:rPr>
              <a:t>the</a:t>
            </a:r>
            <a:r>
              <a:rPr lang="tr-TR" sz="3200" b="1" dirty="0" smtClean="0">
                <a:solidFill>
                  <a:srgbClr val="0070C0"/>
                </a:solidFill>
                <a:latin typeface="+mn-lt"/>
                <a:cs typeface="Calibri" panose="020F0502020204030204" pitchFamily="34" charset="0"/>
              </a:rPr>
              <a:t> </a:t>
            </a:r>
            <a:r>
              <a:rPr lang="tr-TR" sz="3200" b="1" dirty="0" err="1" smtClean="0">
                <a:solidFill>
                  <a:srgbClr val="0070C0"/>
                </a:solidFill>
                <a:latin typeface="+mn-lt"/>
                <a:cs typeface="Calibri" panose="020F0502020204030204" pitchFamily="34" charset="0"/>
              </a:rPr>
              <a:t>Presidency</a:t>
            </a:r>
            <a:r>
              <a:rPr lang="tr-TR" sz="3200" b="1" dirty="0" smtClean="0">
                <a:solidFill>
                  <a:srgbClr val="0070C0"/>
                </a:solidFill>
                <a:latin typeface="+mn-lt"/>
                <a:cs typeface="Calibri" panose="020F0502020204030204" pitchFamily="34" charset="0"/>
              </a:rPr>
              <a:t> of </a:t>
            </a:r>
            <a:r>
              <a:rPr lang="en-US" sz="3200" b="1" dirty="0" smtClean="0">
                <a:solidFill>
                  <a:srgbClr val="0070C0"/>
                </a:solidFill>
                <a:latin typeface="+mn-lt"/>
                <a:cs typeface="Calibri" panose="020F0502020204030204" pitchFamily="34" charset="0"/>
              </a:rPr>
              <a:t>Board </a:t>
            </a:r>
            <a:r>
              <a:rPr lang="en-US" sz="3200" b="1" dirty="0">
                <a:solidFill>
                  <a:srgbClr val="0070C0"/>
                </a:solidFill>
                <a:latin typeface="+mn-lt"/>
                <a:cs typeface="Calibri" panose="020F0502020204030204" pitchFamily="34" charset="0"/>
              </a:rPr>
              <a:t>of </a:t>
            </a:r>
            <a:r>
              <a:rPr lang="en-US" sz="3200" b="1" dirty="0" smtClean="0">
                <a:solidFill>
                  <a:srgbClr val="0070C0"/>
                </a:solidFill>
                <a:latin typeface="+mn-lt"/>
                <a:cs typeface="Calibri" panose="020F0502020204030204" pitchFamily="34" charset="0"/>
              </a:rPr>
              <a:t>Inspect</a:t>
            </a:r>
            <a:r>
              <a:rPr lang="tr-TR" sz="3200" b="1" dirty="0" err="1" smtClean="0">
                <a:solidFill>
                  <a:srgbClr val="0070C0"/>
                </a:solidFill>
                <a:latin typeface="+mn-lt"/>
                <a:cs typeface="Calibri" panose="020F0502020204030204" pitchFamily="34" charset="0"/>
              </a:rPr>
              <a:t>ion</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6</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420914" y="1681948"/>
            <a:ext cx="11350171" cy="2547364"/>
          </a:xfrm>
          <a:prstGeom prst="rect">
            <a:avLst/>
          </a:prstGeom>
        </p:spPr>
        <p:txBody>
          <a:bodyPr wrap="square">
            <a:spAutoFit/>
          </a:bodyPr>
          <a:lstStyle/>
          <a:p>
            <a:pPr marL="0" indent="0" algn="just">
              <a:buNone/>
            </a:pPr>
            <a:r>
              <a:rPr lang="en-US" sz="2400" dirty="0"/>
              <a:t>The Board of Inspection, which directly subordinates to the Minister, serves with 6 departments under the President of the Inspection Board.</a:t>
            </a:r>
          </a:p>
          <a:p>
            <a:pPr marL="0" indent="0" algn="just">
              <a:buNone/>
            </a:pPr>
            <a:r>
              <a:rPr lang="en-US" sz="2400" dirty="0"/>
              <a:t>A total of 485 inspectors, including 445 Ministry Inspectors and 40 Ministry  Head Inspectors, work in the Inspection Board.</a:t>
            </a:r>
            <a:endParaRPr lang="tr-TR" sz="2400" dirty="0" smtClean="0"/>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744" y="3185696"/>
            <a:ext cx="9630625" cy="36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20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992743"/>
            <a:ext cx="11083900" cy="6792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dirty="0" err="1" smtClean="0">
                <a:solidFill>
                  <a:srgbClr val="0070C0"/>
                </a:solidFill>
                <a:latin typeface="Calibri" panose="020F0502020204030204" pitchFamily="34" charset="0"/>
                <a:cs typeface="Calibri" panose="020F0502020204030204" pitchFamily="34" charset="0"/>
              </a:rPr>
              <a:t>The</a:t>
            </a:r>
            <a:r>
              <a:rPr lang="tr-TR" sz="3600" b="1" dirty="0" smtClean="0">
                <a:solidFill>
                  <a:srgbClr val="0070C0"/>
                </a:solidFill>
                <a:latin typeface="Century Gothic" panose="020B0502020202020204" pitchFamily="34" charset="0"/>
                <a:cs typeface="Calibri" panose="020F0502020204030204" pitchFamily="34" charset="0"/>
              </a:rPr>
              <a:t> </a:t>
            </a:r>
            <a:r>
              <a:rPr lang="en-US" sz="3200" b="1" dirty="0" smtClean="0">
                <a:solidFill>
                  <a:srgbClr val="0070C0"/>
                </a:solidFill>
                <a:latin typeface="+mn-lt"/>
                <a:cs typeface="Calibri" panose="020F0502020204030204" pitchFamily="34" charset="0"/>
              </a:rPr>
              <a:t>Duties </a:t>
            </a:r>
            <a:r>
              <a:rPr lang="en-US" sz="3200" b="1" dirty="0">
                <a:solidFill>
                  <a:srgbClr val="0070C0"/>
                </a:solidFill>
                <a:latin typeface="+mn-lt"/>
                <a:cs typeface="Calibri" panose="020F0502020204030204" pitchFamily="34" charset="0"/>
              </a:rPr>
              <a:t>of the </a:t>
            </a:r>
            <a:r>
              <a:rPr lang="tr-TR" sz="3200" b="1" dirty="0" err="1">
                <a:solidFill>
                  <a:srgbClr val="0070C0"/>
                </a:solidFill>
                <a:latin typeface="+mn-lt"/>
                <a:cs typeface="Calibri" panose="020F0502020204030204" pitchFamily="34" charset="0"/>
              </a:rPr>
              <a:t>P</a:t>
            </a:r>
            <a:r>
              <a:rPr lang="tr-TR" sz="3200" b="1" dirty="0" err="1" smtClean="0">
                <a:solidFill>
                  <a:srgbClr val="0070C0"/>
                </a:solidFill>
                <a:latin typeface="+mn-lt"/>
                <a:cs typeface="Calibri" panose="020F0502020204030204" pitchFamily="34" charset="0"/>
              </a:rPr>
              <a:t>residency</a:t>
            </a:r>
            <a:r>
              <a:rPr lang="tr-TR" sz="3200" b="1" dirty="0" smtClean="0">
                <a:solidFill>
                  <a:srgbClr val="0070C0"/>
                </a:solidFill>
                <a:latin typeface="+mn-lt"/>
                <a:cs typeface="Calibri" panose="020F0502020204030204" pitchFamily="34" charset="0"/>
              </a:rPr>
              <a:t> of </a:t>
            </a:r>
            <a:r>
              <a:rPr lang="en-US" sz="3200" b="1" dirty="0" smtClean="0">
                <a:solidFill>
                  <a:srgbClr val="0070C0"/>
                </a:solidFill>
                <a:latin typeface="+mn-lt"/>
                <a:cs typeface="Calibri" panose="020F0502020204030204" pitchFamily="34" charset="0"/>
              </a:rPr>
              <a:t>Board </a:t>
            </a:r>
            <a:r>
              <a:rPr lang="en-US" sz="3200" b="1" dirty="0">
                <a:solidFill>
                  <a:srgbClr val="0070C0"/>
                </a:solidFill>
                <a:latin typeface="+mn-lt"/>
                <a:cs typeface="Calibri" panose="020F0502020204030204" pitchFamily="34" charset="0"/>
              </a:rPr>
              <a:t>of </a:t>
            </a:r>
            <a:r>
              <a:rPr lang="en-US" sz="3200" b="1" dirty="0" smtClean="0">
                <a:solidFill>
                  <a:srgbClr val="0070C0"/>
                </a:solidFill>
                <a:latin typeface="+mn-lt"/>
                <a:cs typeface="Calibri" panose="020F0502020204030204" pitchFamily="34" charset="0"/>
              </a:rPr>
              <a:t>Inspect</a:t>
            </a:r>
            <a:r>
              <a:rPr lang="tr-TR" sz="3200" b="1" dirty="0" err="1" smtClean="0">
                <a:solidFill>
                  <a:srgbClr val="0070C0"/>
                </a:solidFill>
                <a:latin typeface="+mn-lt"/>
                <a:cs typeface="Calibri" panose="020F0502020204030204" pitchFamily="34" charset="0"/>
              </a:rPr>
              <a:t>ion</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77015"/>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a:t>
            </a:r>
            <a:r>
              <a:rPr lang="en-US" sz="1800" dirty="0"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Board</a:t>
            </a:r>
            <a:endPar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endParaRP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2022</a:t>
            </a:r>
            <a:endParaRPr lang="tr-TR" sz="12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D63DBE84-8755-45B9-8C19-96EBE3498A16}" type="slidenum">
              <a:rPr lang="tr-TR" smtClean="0"/>
              <a:pPr/>
              <a:t>7</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420914" y="1681948"/>
            <a:ext cx="11350171" cy="5667192"/>
          </a:xfrm>
          <a:prstGeom prst="rect">
            <a:avLst/>
          </a:prstGeom>
        </p:spPr>
        <p:txBody>
          <a:bodyPr wrap="square">
            <a:spAutoFit/>
          </a:bodyPr>
          <a:lstStyle/>
          <a:p>
            <a:pPr marL="0" lvl="0" indent="0" algn="just" eaLnBrk="0" fontAlgn="base" hangingPunct="0">
              <a:spcBef>
                <a:spcPct val="0"/>
              </a:spcBef>
              <a:spcAft>
                <a:spcPct val="0"/>
              </a:spcAft>
              <a:buNone/>
              <a:defRPr/>
            </a:pPr>
            <a:r>
              <a:rPr lang="en-US" sz="2400" dirty="0"/>
              <a:t>Main Duties of the Board of Inspectors Defined by Laws</a:t>
            </a:r>
          </a:p>
          <a:p>
            <a:pPr marL="0" lvl="0" indent="0" algn="just" eaLnBrk="0" fontAlgn="base" hangingPunct="0">
              <a:spcBef>
                <a:spcPct val="0"/>
              </a:spcBef>
              <a:spcAft>
                <a:spcPct val="0"/>
              </a:spcAft>
              <a:buNone/>
              <a:defRPr/>
            </a:pPr>
            <a:r>
              <a:rPr lang="en-US" sz="2400" dirty="0"/>
              <a:t>On the order or approval of the Minister, it performs the following duties at the National level</a:t>
            </a:r>
            <a:r>
              <a:rPr lang="en-US" sz="2400" dirty="0" smtClean="0"/>
              <a:t>:</a:t>
            </a:r>
            <a:endParaRPr lang="tr-TR" sz="2400" dirty="0" smtClean="0"/>
          </a:p>
          <a:p>
            <a:pPr marL="0" lvl="0" indent="0" algn="just" eaLnBrk="0" fontAlgn="base" hangingPunct="0">
              <a:spcBef>
                <a:spcPct val="0"/>
              </a:spcBef>
              <a:spcAft>
                <a:spcPct val="0"/>
              </a:spcAft>
              <a:buNone/>
              <a:defRPr/>
            </a:pPr>
            <a:r>
              <a:rPr lang="en-US" sz="2400" dirty="0"/>
              <a:t>In the matters falling within the scope of the Ministry, to guide the Ministry personnel, Ministry schools and institutions, private education institutions and real and legal persons. </a:t>
            </a:r>
          </a:p>
          <a:p>
            <a:pPr lvl="0" algn="just"/>
            <a:r>
              <a:rPr lang="en-US" sz="2400" dirty="0"/>
              <a:t>To carry out the control and inspection of the services provided by the Ministry or under the inspection of the Ministry in cooperation with the relevant units, to analyze, compare and measure the processes and results according to the legislation, predetermined goals and objectives, performance criteria and quality standards, evaluate based on the evidence, report the results obtained and forwarding it to the relevant units and persons</a:t>
            </a:r>
            <a:r>
              <a:rPr lang="en-US" sz="2400" dirty="0" smtClean="0"/>
              <a:t>,</a:t>
            </a:r>
            <a:endParaRPr lang="tr-TR" sz="2400" dirty="0" smtClean="0"/>
          </a:p>
          <a:p>
            <a:pPr lvl="0" algn="just"/>
            <a:r>
              <a:rPr lang="en-US" sz="2400" dirty="0"/>
              <a:t>To carry out inspection, examination and investigation works and transactions through Ministry Inspectors, within the framework of the duties and authorities of the Ministry, with an understanding that emphasizes the preventive, educational and guidance approach regarding the activities and transactions of the Ministry organization and personnel and all kinds of institutions under the inspection of the Ministry.</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5789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69"/>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3. </a:t>
            </a:r>
            <a:r>
              <a:rPr lang="tr-TR" sz="3600" b="1" dirty="0" err="1">
                <a:solidFill>
                  <a:srgbClr val="0070C0"/>
                </a:solidFill>
                <a:latin typeface="Century Gothic" panose="020B0502020202020204" pitchFamily="34" charset="0"/>
                <a:cs typeface="Calibri" panose="020F0502020204030204" pitchFamily="34" charset="0"/>
              </a:rPr>
              <a:t>Local</a:t>
            </a:r>
            <a:r>
              <a:rPr lang="tr-TR" sz="3600" b="1" dirty="0">
                <a:solidFill>
                  <a:srgbClr val="0070C0"/>
                </a:solidFill>
                <a:latin typeface="Century Gothic" panose="020B0502020202020204" pitchFamily="34" charset="0"/>
                <a:cs typeface="Calibri" panose="020F0502020204030204" pitchFamily="34" charset="0"/>
              </a:rPr>
              <a:t> </a:t>
            </a:r>
            <a:r>
              <a:rPr lang="tr-TR" sz="3600" b="1" dirty="0" err="1" smtClean="0">
                <a:solidFill>
                  <a:srgbClr val="0070C0"/>
                </a:solidFill>
                <a:latin typeface="Century Gothic" panose="020B0502020202020204" pitchFamily="34" charset="0"/>
                <a:cs typeface="Calibri" panose="020F0502020204030204" pitchFamily="34" charset="0"/>
              </a:rPr>
              <a:t>Inspection</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8</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391895" y="1839862"/>
            <a:ext cx="11350171" cy="4413516"/>
          </a:xfrm>
          <a:prstGeom prst="rect">
            <a:avLst/>
          </a:prstGeom>
        </p:spPr>
        <p:txBody>
          <a:bodyPr wrap="square">
            <a:spAutoFit/>
          </a:bodyPr>
          <a:lstStyle/>
          <a:p>
            <a:pPr marL="0" lvl="0" indent="0" algn="just" eaLnBrk="0" fontAlgn="base" hangingPunct="0">
              <a:spcBef>
                <a:spcPct val="0"/>
              </a:spcBef>
              <a:spcAft>
                <a:spcPct val="0"/>
              </a:spcAft>
              <a:buNone/>
              <a:defRPr/>
            </a:pPr>
            <a:r>
              <a:rPr lang="en-US" sz="2400" dirty="0"/>
              <a:t>According to the Regulation on Education Inspectors of the Ministry of National Education, Education Inspectorships were established in 81 provinces to carry out guidance, on-the-job training, inspection, evaluation, examination, research and investigation services of formal and non-formal education institutions of all degrees and types.</a:t>
            </a:r>
            <a:endParaRPr lang="tr-TR" sz="2400" dirty="0" smtClean="0">
              <a:solidFill>
                <a:srgbClr val="FF0000"/>
              </a:solidFill>
            </a:endParaRPr>
          </a:p>
          <a:p>
            <a:pPr marL="0" lvl="0" indent="0" algn="just" eaLnBrk="0" fontAlgn="base" hangingPunct="0">
              <a:spcBef>
                <a:spcPct val="0"/>
              </a:spcBef>
              <a:spcAft>
                <a:spcPct val="0"/>
              </a:spcAft>
              <a:buNone/>
              <a:defRPr/>
            </a:pPr>
            <a:r>
              <a:rPr lang="tr-TR" sz="2400" b="1" dirty="0" err="1">
                <a:solidFill>
                  <a:srgbClr val="0070C0"/>
                </a:solidFill>
                <a:latin typeface="Century Gothic" panose="020B0502020202020204" pitchFamily="34" charset="0"/>
                <a:cs typeface="Calibri" panose="020F0502020204030204" pitchFamily="34" charset="0"/>
              </a:rPr>
              <a:t>Education</a:t>
            </a:r>
            <a:r>
              <a:rPr lang="tr-TR" sz="2400" b="1" dirty="0">
                <a:solidFill>
                  <a:srgbClr val="0070C0"/>
                </a:solidFill>
                <a:latin typeface="Century Gothic" panose="020B0502020202020204" pitchFamily="34" charset="0"/>
                <a:cs typeface="Calibri" panose="020F0502020204030204" pitchFamily="34" charset="0"/>
              </a:rPr>
              <a:t> </a:t>
            </a:r>
            <a:r>
              <a:rPr lang="tr-TR" sz="2400" b="1" dirty="0" err="1">
                <a:solidFill>
                  <a:srgbClr val="0070C0"/>
                </a:solidFill>
                <a:latin typeface="Century Gothic" panose="020B0502020202020204" pitchFamily="34" charset="0"/>
                <a:cs typeface="Calibri" panose="020F0502020204030204" pitchFamily="34" charset="0"/>
              </a:rPr>
              <a:t>Inspectorates</a:t>
            </a:r>
            <a:endParaRPr lang="tr-TR" sz="2400" dirty="0">
              <a:solidFill>
                <a:srgbClr val="FF0000"/>
              </a:solidFill>
              <a:latin typeface="Century Gothic" panose="020B0502020202020204" pitchFamily="34" charset="0"/>
            </a:endParaRPr>
          </a:p>
          <a:p>
            <a:pPr marL="0" lvl="0" indent="0" algn="just" eaLnBrk="0" fontAlgn="base" hangingPunct="0">
              <a:spcBef>
                <a:spcPct val="0"/>
              </a:spcBef>
              <a:spcAft>
                <a:spcPct val="0"/>
              </a:spcAft>
              <a:buNone/>
              <a:defRPr/>
            </a:pPr>
            <a:r>
              <a:rPr lang="en-US" sz="2400" dirty="0"/>
              <a:t>Education Inspectorates, which work under the Provincial Director of National Education, as Department of Education Inspectors; It consists of the head of education inspectors, vice-presidents of education inspectors, education inspectors, assistant education inspectors and personnel working in the education inspectors presidency office.</a:t>
            </a:r>
          </a:p>
          <a:p>
            <a:pPr marL="0" lvl="0" indent="0" algn="just" eaLnBrk="0" fontAlgn="base" hangingPunct="0">
              <a:spcBef>
                <a:spcPct val="0"/>
              </a:spcBef>
              <a:spcAft>
                <a:spcPct val="0"/>
              </a:spcAft>
              <a:buNone/>
              <a:defRPr/>
            </a:pPr>
            <a:r>
              <a:rPr lang="en-US" sz="2400" dirty="0"/>
              <a:t>A sufficient number of Education Inspectors are employed in each province, taking into account the number of students and teachers in the province. Currently, approximately 1350 education inspectors work in the provinces.</a:t>
            </a: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78296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391895" y="804481"/>
            <a:ext cx="11083900" cy="871869"/>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err="1" smtClean="0">
                <a:solidFill>
                  <a:srgbClr val="0070C0"/>
                </a:solidFill>
                <a:latin typeface="+mn-lt"/>
                <a:cs typeface="Calibri" panose="020F0502020204030204" pitchFamily="34" charset="0"/>
              </a:rPr>
              <a:t>The</a:t>
            </a:r>
            <a:r>
              <a:rPr lang="tr-TR" sz="3600" b="1" dirty="0" smtClean="0">
                <a:solidFill>
                  <a:srgbClr val="0070C0"/>
                </a:solidFill>
                <a:latin typeface="+mn-lt"/>
                <a:cs typeface="Calibri" panose="020F0502020204030204" pitchFamily="34" charset="0"/>
              </a:rPr>
              <a:t> </a:t>
            </a:r>
            <a:r>
              <a:rPr lang="tr-TR" sz="2800" b="1" dirty="0" err="1" smtClean="0">
                <a:solidFill>
                  <a:srgbClr val="0070C0"/>
                </a:solidFill>
                <a:latin typeface="+mn-lt"/>
                <a:cs typeface="Calibri" panose="020F0502020204030204" pitchFamily="34" charset="0"/>
              </a:rPr>
              <a:t>Duties</a:t>
            </a:r>
            <a:r>
              <a:rPr lang="tr-TR" sz="2800" b="1" dirty="0" smtClean="0">
                <a:solidFill>
                  <a:srgbClr val="0070C0"/>
                </a:solidFill>
                <a:latin typeface="+mn-lt"/>
                <a:cs typeface="Calibri" panose="020F0502020204030204" pitchFamily="34" charset="0"/>
              </a:rPr>
              <a:t> </a:t>
            </a:r>
            <a:r>
              <a:rPr lang="tr-TR" sz="2800" b="1" dirty="0">
                <a:solidFill>
                  <a:srgbClr val="0070C0"/>
                </a:solidFill>
                <a:latin typeface="+mn-lt"/>
                <a:cs typeface="Calibri" panose="020F0502020204030204" pitchFamily="34" charset="0"/>
              </a:rPr>
              <a:t>of </a:t>
            </a:r>
            <a:r>
              <a:rPr lang="tr-TR" sz="2800" b="1" dirty="0" err="1">
                <a:solidFill>
                  <a:srgbClr val="0070C0"/>
                </a:solidFill>
                <a:latin typeface="+mn-lt"/>
                <a:cs typeface="Calibri" panose="020F0502020204030204" pitchFamily="34" charset="0"/>
              </a:rPr>
              <a:t>Education</a:t>
            </a:r>
            <a:r>
              <a:rPr lang="tr-TR" sz="2800" b="1" dirty="0">
                <a:solidFill>
                  <a:srgbClr val="0070C0"/>
                </a:solidFill>
                <a:latin typeface="+mn-lt"/>
                <a:cs typeface="Calibri" panose="020F0502020204030204" pitchFamily="34" charset="0"/>
              </a:rPr>
              <a:t> </a:t>
            </a:r>
            <a:r>
              <a:rPr lang="tr-TR" sz="2800" b="1" dirty="0" err="1">
                <a:solidFill>
                  <a:srgbClr val="0070C0"/>
                </a:solidFill>
                <a:latin typeface="+mn-lt"/>
                <a:cs typeface="Calibri" panose="020F0502020204030204" pitchFamily="34" charset="0"/>
              </a:rPr>
              <a:t>Inspectorates</a:t>
            </a: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dirty="0" err="1">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MoNE</a:t>
            </a:r>
            <a:r>
              <a:rPr lang="en-US"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The Presidency of Inspection Board</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April</a:t>
            </a: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9</a:t>
            </a:fld>
            <a:endParaRPr lang="tr-TR" dirty="0"/>
          </a:p>
        </p:txBody>
      </p:sp>
      <p:sp>
        <p:nvSpPr>
          <p:cNvPr id="14" name="İçerik Yer Tutucusu 9">
            <a:extLst>
              <a:ext uri="{FF2B5EF4-FFF2-40B4-BE49-F238E27FC236}">
                <a16:creationId xmlns="" xmlns:a16="http://schemas.microsoft.com/office/drawing/2014/main" id="{81D703BF-96B1-4B3D-934D-E89852854C30}"/>
              </a:ext>
            </a:extLst>
          </p:cNvPr>
          <p:cNvSpPr>
            <a:spLocks noGrp="1"/>
          </p:cNvSpPr>
          <p:nvPr>
            <p:ph idx="1"/>
          </p:nvPr>
        </p:nvSpPr>
        <p:spPr>
          <a:xfrm>
            <a:off x="449935" y="1587522"/>
            <a:ext cx="11350171" cy="9731895"/>
          </a:xfrm>
          <a:prstGeom prst="rect">
            <a:avLst/>
          </a:prstGeom>
        </p:spPr>
        <p:txBody>
          <a:bodyPr wrap="square">
            <a:spAutoFit/>
          </a:bodyPr>
          <a:lstStyle/>
          <a:p>
            <a:pPr marL="0" lvl="0" indent="0" algn="just" eaLnBrk="0" fontAlgn="base" hangingPunct="0">
              <a:spcBef>
                <a:spcPct val="0"/>
              </a:spcBef>
              <a:spcAft>
                <a:spcPct val="0"/>
              </a:spcAft>
              <a:buNone/>
              <a:defRPr/>
            </a:pPr>
            <a:r>
              <a:rPr lang="en-US" sz="2400" dirty="0"/>
              <a:t>According to the Education Inspectors Regulation of the Ministry of National Education</a:t>
            </a:r>
            <a:r>
              <a:rPr lang="en-US" sz="2400" dirty="0" smtClean="0"/>
              <a:t>;</a:t>
            </a:r>
            <a:endParaRPr lang="tr-TR" sz="2400" dirty="0" smtClean="0"/>
          </a:p>
          <a:p>
            <a:pPr marL="0" lvl="0" indent="0" algn="just" eaLnBrk="0" fontAlgn="base" hangingPunct="0">
              <a:spcBef>
                <a:spcPct val="0"/>
              </a:spcBef>
              <a:spcAft>
                <a:spcPct val="0"/>
              </a:spcAft>
              <a:buNone/>
              <a:defRPr/>
            </a:pPr>
            <a:r>
              <a:rPr lang="tr-TR" sz="2400" dirty="0" smtClean="0"/>
              <a:t> . </a:t>
            </a:r>
            <a:r>
              <a:rPr lang="en-US" sz="2400" dirty="0"/>
              <a:t>To carry out guidance, on-the-job training, inspection, evaluation, examination, research and investigation services of formal and non-formal education institutions of all degrees and types in provincial national education directorates</a:t>
            </a:r>
            <a:r>
              <a:rPr lang="en-US" sz="2400" dirty="0" smtClean="0"/>
              <a:t>,</a:t>
            </a:r>
            <a:endParaRPr lang="tr-TR" sz="2400" dirty="0" smtClean="0"/>
          </a:p>
          <a:p>
            <a:pPr marL="0" lvl="0" indent="0" algn="just" eaLnBrk="0" fontAlgn="base" hangingPunct="0">
              <a:spcBef>
                <a:spcPct val="0"/>
              </a:spcBef>
              <a:spcAft>
                <a:spcPct val="0"/>
              </a:spcAft>
              <a:buNone/>
              <a:defRPr/>
            </a:pPr>
            <a:r>
              <a:rPr lang="tr-TR" altLang="tr-TR" sz="2400" dirty="0" smtClean="0"/>
              <a:t>.</a:t>
            </a:r>
            <a:r>
              <a:rPr lang="en-US" altLang="tr-TR" sz="2400" dirty="0"/>
              <a:t> To prepare the annual activity program with a three-year work plan</a:t>
            </a:r>
            <a:r>
              <a:rPr lang="en-US" altLang="tr-TR" sz="2400" dirty="0" smtClean="0"/>
              <a:t>,</a:t>
            </a:r>
            <a:endParaRPr lang="tr-TR" altLang="tr-TR" sz="2400" dirty="0" smtClean="0"/>
          </a:p>
          <a:p>
            <a:pPr marL="0" lvl="0" indent="0" algn="just" eaLnBrk="0" fontAlgn="base" hangingPunct="0">
              <a:spcBef>
                <a:spcPct val="0"/>
              </a:spcBef>
              <a:spcAft>
                <a:spcPct val="0"/>
              </a:spcAft>
              <a:buNone/>
              <a:defRPr/>
            </a:pPr>
            <a:r>
              <a:rPr lang="tr-TR" altLang="tr-TR" sz="2400" dirty="0" smtClean="0"/>
              <a:t>. </a:t>
            </a:r>
            <a:r>
              <a:rPr lang="en-US" altLang="tr-TR" sz="2400" dirty="0"/>
              <a:t>To examine, analyze and evaluate the guidance and inspection evaluation reports prepared by the guidance and inspection groups,</a:t>
            </a:r>
            <a:endParaRPr lang="tr-TR" altLang="tr-TR" sz="2400" dirty="0" smtClean="0">
              <a:solidFill>
                <a:srgbClr val="000000"/>
              </a:solidFill>
              <a:cs typeface="Times New Roman" panose="02020603050405020304" pitchFamily="18" charset="0"/>
            </a:endParaRPr>
          </a:p>
          <a:p>
            <a:pPr algn="just" eaLnBrk="0" fontAlgn="base" hangingPunct="0">
              <a:lnSpc>
                <a:spcPct val="100000"/>
              </a:lnSpc>
              <a:spcBef>
                <a:spcPct val="0"/>
              </a:spcBef>
              <a:spcAft>
                <a:spcPct val="0"/>
              </a:spcAft>
            </a:pPr>
            <a:r>
              <a:rPr lang="en-US" altLang="tr-TR" sz="2400" dirty="0">
                <a:solidFill>
                  <a:srgbClr val="000000"/>
                </a:solidFill>
                <a:cs typeface="Times New Roman" panose="02020603050405020304" pitchFamily="18" charset="0"/>
              </a:rPr>
              <a:t>To prepare the annual guidance and inspection evaluation report containing the current situation, problems and solution suggestions, to inform the provincial national education directorate and to send a copy to the Presidency</a:t>
            </a:r>
            <a:r>
              <a:rPr lang="en-US" altLang="tr-TR" sz="2400" dirty="0" smtClean="0">
                <a:solidFill>
                  <a:srgbClr val="000000"/>
                </a:solidFill>
                <a:cs typeface="Times New Roman" panose="02020603050405020304" pitchFamily="18" charset="0"/>
              </a:rPr>
              <a:t>.</a:t>
            </a:r>
            <a:endParaRPr lang="tr-TR" altLang="tr-TR" sz="2400" dirty="0" smtClean="0">
              <a:solidFill>
                <a:srgbClr val="000000"/>
              </a:solidFill>
              <a:cs typeface="Times New Roman" panose="02020603050405020304" pitchFamily="18" charset="0"/>
            </a:endParaRPr>
          </a:p>
          <a:p>
            <a:pPr algn="just" eaLnBrk="0" fontAlgn="base" hangingPunct="0">
              <a:lnSpc>
                <a:spcPct val="100000"/>
              </a:lnSpc>
              <a:spcBef>
                <a:spcPct val="0"/>
              </a:spcBef>
              <a:spcAft>
                <a:spcPct val="0"/>
              </a:spcAft>
            </a:pPr>
            <a:r>
              <a:rPr lang="en-US" altLang="tr-TR" sz="2400" dirty="0">
                <a:solidFill>
                  <a:srgbClr val="000000"/>
                </a:solidFill>
                <a:cs typeface="Times New Roman" panose="02020603050405020304" pitchFamily="18" charset="0"/>
              </a:rPr>
              <a:t>To carry out studies to increase the quality of education and private student accommodation services in the province, to prepare the necessary proposals and notify them to the provincial directorate of national education in order to ensure the development of institutions and their operation in accordance with the legislation, plan and program</a:t>
            </a:r>
            <a:r>
              <a:rPr lang="en-US" altLang="tr-TR" sz="2400" dirty="0" smtClean="0">
                <a:solidFill>
                  <a:srgbClr val="000000"/>
                </a:solidFill>
                <a:cs typeface="Times New Roman" panose="02020603050405020304" pitchFamily="18" charset="0"/>
              </a:rPr>
              <a:t>.</a:t>
            </a:r>
            <a:endParaRPr lang="tr-TR" altLang="tr-TR" sz="2400" dirty="0" smtClean="0">
              <a:solidFill>
                <a:srgbClr val="000000"/>
              </a:solidFill>
              <a:cs typeface="Times New Roman" panose="02020603050405020304" pitchFamily="18" charset="0"/>
            </a:endParaRPr>
          </a:p>
          <a:p>
            <a:pPr algn="just" eaLnBrk="0" fontAlgn="base" hangingPunct="0">
              <a:lnSpc>
                <a:spcPct val="100000"/>
              </a:lnSpc>
              <a:spcBef>
                <a:spcPct val="0"/>
              </a:spcBef>
              <a:spcAft>
                <a:spcPct val="0"/>
              </a:spcAft>
            </a:pPr>
            <a:r>
              <a:rPr lang="en-US" altLang="tr-TR" sz="2400" dirty="0">
                <a:solidFill>
                  <a:srgbClr val="000000"/>
                </a:solidFill>
                <a:cs typeface="Times New Roman" panose="02020603050405020304" pitchFamily="18" charset="0"/>
              </a:rPr>
              <a:t>To monitor and evaluate the development of institutions.</a:t>
            </a: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r>
              <a:rPr lang="tr-TR" sz="2400" dirty="0" smtClean="0"/>
              <a:t> </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9244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8348</TotalTime>
  <Words>3110</Words>
  <Application>Microsoft Office PowerPoint</Application>
  <PresentationFormat>Özel</PresentationFormat>
  <Paragraphs>261</Paragraphs>
  <Slides>23</Slides>
  <Notes>23</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Teması</vt:lpstr>
      <vt:lpstr>PowerPoint Sunusu</vt:lpstr>
      <vt:lpstr>As the Presidency of the Inspection Board; “Through guidance and inspection; It is  is our basic mission and priority to achieve excellence in education and ensure that every citizen receives quality education at international standards by leading individual and institutional development.</vt:lpstr>
      <vt:lpstr>CONTENTS</vt:lpstr>
      <vt:lpstr> 1. Inspection in the Turkish Education System </vt:lpstr>
      <vt:lpstr>  2. Central Inspection  </vt:lpstr>
      <vt:lpstr>   TheAdministrative Structure of the Presidency of Board of Inspection   </vt:lpstr>
      <vt:lpstr>   The Duties of the Presidency of Board of Inspection   </vt:lpstr>
      <vt:lpstr>  3. Local Inspection  </vt:lpstr>
      <vt:lpstr>  The Duties of Education Inspectorates  </vt:lpstr>
      <vt:lpstr>  4. The Guidance Inspection Principles and Standards </vt:lpstr>
      <vt:lpstr>PowerPoint Sunusu</vt:lpstr>
      <vt:lpstr>PowerPoint Sunusu</vt:lpstr>
      <vt:lpstr>PowerPoint Sunusu</vt:lpstr>
      <vt:lpstr>5. Inspection of Schools and Other Educational Institutions</vt:lpstr>
      <vt:lpstr> 5. The Inspection of Schools and Other Educational Institutions</vt:lpstr>
      <vt:lpstr>5. The Inspection of Schools and Other Educational Institutions</vt:lpstr>
      <vt:lpstr>5. The Inspection of Schools and Other Educational Institutions</vt:lpstr>
      <vt:lpstr>5. The Inspection of Schools and Other Educational Institutions</vt:lpstr>
      <vt:lpstr>5. The Inspection of Schools and Other Educational Institutions</vt:lpstr>
      <vt:lpstr> 6. Post-Inspection Monitoring and Evaluation Activities </vt:lpstr>
      <vt:lpstr> 7. Self-Evaluation Process Performed in Schools and Institutions </vt:lpstr>
      <vt:lpstr>8. General Evaluations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DİSİPLİN AMİRLİĞİ VE MUHAKKİKLİK KONULU EĞİTİM TOPLANTISI</dc:title>
  <dc:creator>Murat BUYUKKOMURCU</dc:creator>
  <cp:lastModifiedBy>Banu CELIK</cp:lastModifiedBy>
  <cp:revision>445</cp:revision>
  <cp:lastPrinted>2021-08-17T15:57:04Z</cp:lastPrinted>
  <dcterms:created xsi:type="dcterms:W3CDTF">2021-03-10T13:21:08Z</dcterms:created>
  <dcterms:modified xsi:type="dcterms:W3CDTF">2022-04-01T08:17:03Z</dcterms:modified>
</cp:coreProperties>
</file>