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6" r:id="rId1"/>
    <p:sldMasterId id="2147484718" r:id="rId2"/>
    <p:sldMasterId id="2147484730" r:id="rId3"/>
    <p:sldMasterId id="2147484742" r:id="rId4"/>
    <p:sldMasterId id="2147484754" r:id="rId5"/>
    <p:sldMasterId id="2147484766" r:id="rId6"/>
    <p:sldMasterId id="2147484778" r:id="rId7"/>
    <p:sldMasterId id="2147484790" r:id="rId8"/>
    <p:sldMasterId id="2147484802" r:id="rId9"/>
  </p:sldMasterIdLst>
  <p:notesMasterIdLst>
    <p:notesMasterId r:id="rId26"/>
  </p:notesMasterIdLst>
  <p:handoutMasterIdLst>
    <p:handoutMasterId r:id="rId27"/>
  </p:handoutMasterIdLst>
  <p:sldIdLst>
    <p:sldId id="256" r:id="rId10"/>
    <p:sldId id="297" r:id="rId11"/>
    <p:sldId id="342" r:id="rId12"/>
    <p:sldId id="346" r:id="rId13"/>
    <p:sldId id="344" r:id="rId14"/>
    <p:sldId id="295" r:id="rId15"/>
    <p:sldId id="300" r:id="rId16"/>
    <p:sldId id="349" r:id="rId17"/>
    <p:sldId id="350" r:id="rId18"/>
    <p:sldId id="310" r:id="rId19"/>
    <p:sldId id="333" r:id="rId20"/>
    <p:sldId id="338" r:id="rId21"/>
    <p:sldId id="339" r:id="rId22"/>
    <p:sldId id="337" r:id="rId23"/>
    <p:sldId id="340" r:id="rId24"/>
    <p:sldId id="302" r:id="rId25"/>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51" autoAdjust="0"/>
  </p:normalViewPr>
  <p:slideViewPr>
    <p:cSldViewPr>
      <p:cViewPr varScale="1">
        <p:scale>
          <a:sx n="109" d="100"/>
          <a:sy n="109" d="100"/>
        </p:scale>
        <p:origin x="1728" y="102"/>
      </p:cViewPr>
      <p:guideLst>
        <p:guide orient="horz" pos="2160"/>
        <p:guide pos="2880"/>
      </p:guideLst>
    </p:cSldViewPr>
  </p:slideViewPr>
  <p:outlineViewPr>
    <p:cViewPr>
      <p:scale>
        <a:sx n="33" d="100"/>
        <a:sy n="33" d="100"/>
      </p:scale>
      <p:origin x="0" y="-202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opit</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4670BF-F56A-411A-AE59-ABE44FA2FFE5}" type="datetimeFigureOut">
              <a:rPr lang="en-US" smtClean="0"/>
              <a:t>5/13/2022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A685D5-29A3-4CAF-9645-938090F89136}" type="slidenum">
              <a:rPr lang="en-US" smtClean="0"/>
              <a:t>‹#›</a:t>
            </a:fld>
            <a:endParaRPr lang="en-US"/>
          </a:p>
        </p:txBody>
      </p:sp>
    </p:spTree>
    <p:extLst>
      <p:ext uri="{BB962C8B-B14F-4D97-AF65-F5344CB8AC3E}">
        <p14:creationId xmlns:p14="http://schemas.microsoft.com/office/powerpoint/2010/main" val="42233117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opit</a:t>
            </a:r>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18541-A7A0-46BC-8631-D1F0B456C256}" type="datetimeFigureOut">
              <a:rPr lang="bg-BG" smtClean="0"/>
              <a:t>13.5.2022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2C35B-64DE-451B-8D7A-7D5797991D79}" type="slidenum">
              <a:rPr lang="bg-BG" smtClean="0"/>
              <a:t>‹#›</a:t>
            </a:fld>
            <a:endParaRPr lang="bg-BG"/>
          </a:p>
        </p:txBody>
      </p:sp>
    </p:spTree>
    <p:extLst>
      <p:ext uri="{BB962C8B-B14F-4D97-AF65-F5344CB8AC3E}">
        <p14:creationId xmlns:p14="http://schemas.microsoft.com/office/powerpoint/2010/main" val="415960050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C2C35B-64DE-451B-8D7A-7D5797991D79}" type="slidenum">
              <a:rPr lang="bg-BG" smtClean="0"/>
              <a:t>2</a:t>
            </a:fld>
            <a:endParaRPr lang="bg-BG"/>
          </a:p>
        </p:txBody>
      </p:sp>
      <p:sp>
        <p:nvSpPr>
          <p:cNvPr id="5" name="Header Placeholder 4"/>
          <p:cNvSpPr>
            <a:spLocks noGrp="1"/>
          </p:cNvSpPr>
          <p:nvPr>
            <p:ph type="hdr" sz="quarter" idx="11"/>
          </p:nvPr>
        </p:nvSpPr>
        <p:spPr/>
        <p:txBody>
          <a:bodyPr/>
          <a:lstStyle/>
          <a:p>
            <a:r>
              <a:rPr lang="en-US" smtClean="0"/>
              <a:t>opit</a:t>
            </a:r>
            <a:endParaRPr lang="bg-BG"/>
          </a:p>
        </p:txBody>
      </p:sp>
    </p:spTree>
    <p:extLst>
      <p:ext uri="{BB962C8B-B14F-4D97-AF65-F5344CB8AC3E}">
        <p14:creationId xmlns:p14="http://schemas.microsoft.com/office/powerpoint/2010/main" val="3227905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Заглавен слайд">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grpSp>
        <p:nvGrpSpPr>
          <p:cNvPr id="7171" name="Group 3"/>
          <p:cNvGrpSpPr>
            <a:grpSpLocks/>
          </p:cNvGrpSpPr>
          <p:nvPr/>
        </p:nvGrpSpPr>
        <p:grpSpPr bwMode="auto">
          <a:xfrm>
            <a:off x="152400" y="381000"/>
            <a:ext cx="6838950" cy="3365500"/>
            <a:chOff x="0" y="0"/>
            <a:chExt cx="4308" cy="2120"/>
          </a:xfrm>
        </p:grpSpPr>
        <p:sp>
          <p:nvSpPr>
            <p:cNvPr id="7172" name="未知"/>
            <p:cNvSpPr>
              <a:spLocks/>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3" name="未知"/>
            <p:cNvSpPr>
              <a:spLocks/>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4" name="未知"/>
            <p:cNvSpPr>
              <a:spLocks/>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5" name="未知"/>
            <p:cNvSpPr>
              <a:spLocks/>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6" name="未知"/>
            <p:cNvSpPr>
              <a:spLocks/>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7" name="未知"/>
            <p:cNvSpPr>
              <a:spLocks/>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8" name="未知"/>
            <p:cNvSpPr>
              <a:spLocks/>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79" name="未知"/>
            <p:cNvSpPr>
              <a:spLocks/>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0" name="未知"/>
            <p:cNvSpPr>
              <a:spLocks/>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1" name="未知"/>
            <p:cNvSpPr>
              <a:spLocks/>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2" name="未知"/>
            <p:cNvSpPr>
              <a:spLocks/>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3" name="未知"/>
            <p:cNvSpPr>
              <a:spLocks/>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4" name="未知"/>
            <p:cNvSpPr>
              <a:spLocks/>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5" name="未知"/>
            <p:cNvSpPr>
              <a:spLocks/>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6" name="未知"/>
            <p:cNvSpPr>
              <a:spLocks/>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7" name="未知"/>
            <p:cNvSpPr>
              <a:spLocks/>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8" name="未知"/>
            <p:cNvSpPr>
              <a:spLocks/>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89" name="未知"/>
            <p:cNvSpPr>
              <a:spLocks/>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0" name="未知"/>
            <p:cNvSpPr>
              <a:spLocks/>
            </p:cNvSpPr>
            <p:nvPr/>
          </p:nvSpPr>
          <p:spPr bwMode="auto">
            <a:xfrm>
              <a:off x="757" y="805"/>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1" name="未知"/>
            <p:cNvSpPr>
              <a:spLocks/>
            </p:cNvSpPr>
            <p:nvPr/>
          </p:nvSpPr>
          <p:spPr bwMode="auto">
            <a:xfrm>
              <a:off x="760" y="830"/>
              <a:ext cx="16"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2" name="未知"/>
            <p:cNvSpPr>
              <a:spLocks/>
            </p:cNvSpPr>
            <p:nvPr/>
          </p:nvSpPr>
          <p:spPr bwMode="auto">
            <a:xfrm>
              <a:off x="964" y="962"/>
              <a:ext cx="15"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3" name="未知"/>
            <p:cNvSpPr>
              <a:spLocks/>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4" name="未知"/>
            <p:cNvSpPr>
              <a:spLocks/>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5" name="未知"/>
            <p:cNvSpPr>
              <a:spLocks/>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6" name="未知"/>
            <p:cNvSpPr>
              <a:spLocks/>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7" name="未知"/>
            <p:cNvSpPr>
              <a:spLocks/>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8" name="未知"/>
            <p:cNvSpPr>
              <a:spLocks/>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199" name="未知"/>
            <p:cNvSpPr>
              <a:spLocks/>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0" name="未知"/>
            <p:cNvSpPr>
              <a:spLocks/>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1" name="未知"/>
            <p:cNvSpPr>
              <a:spLocks/>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2" name="未知"/>
            <p:cNvSpPr>
              <a:spLocks/>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3" name="未知"/>
            <p:cNvSpPr>
              <a:spLocks/>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4" name="未知"/>
            <p:cNvSpPr>
              <a:spLocks/>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5" name="未知"/>
            <p:cNvSpPr>
              <a:spLocks/>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6" name="未知"/>
            <p:cNvSpPr>
              <a:spLocks/>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algn="ctr" rotWithShape="0">
                      <a:srgbClr val="FEFEFE">
                        <a:gamma/>
                        <a:shade val="60000"/>
                        <a:invGamma/>
                        <a:alpha val="50000"/>
                      </a:srgbClr>
                    </a:outerShdw>
                  </a:effectLst>
                </a14:hiddenEffects>
              </a:ext>
            </a:extLst>
          </p:spPr>
          <p:txBody>
            <a:bodyPr/>
            <a:lstStyle/>
            <a:p>
              <a:endParaRPr lang="bg-BG"/>
            </a:p>
          </p:txBody>
        </p:sp>
        <p:sp>
          <p:nvSpPr>
            <p:cNvPr id="7207" name="未知"/>
            <p:cNvSpPr>
              <a:spLocks/>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8" name="未知"/>
            <p:cNvSpPr>
              <a:spLocks/>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09" name="未知"/>
            <p:cNvSpPr>
              <a:spLocks/>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0" name="未知"/>
            <p:cNvSpPr>
              <a:spLocks/>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1" name="未知"/>
            <p:cNvSpPr>
              <a:spLocks/>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2" name="未知"/>
            <p:cNvSpPr>
              <a:spLocks/>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3" name="未知"/>
            <p:cNvSpPr>
              <a:spLocks/>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4" name="未知"/>
            <p:cNvSpPr>
              <a:spLocks/>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5" name="未知"/>
            <p:cNvSpPr>
              <a:spLocks/>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6" name="未知"/>
            <p:cNvSpPr>
              <a:spLocks/>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7" name="未知"/>
            <p:cNvSpPr>
              <a:spLocks/>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8" name="未知"/>
            <p:cNvSpPr>
              <a:spLocks/>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19" name="未知"/>
            <p:cNvSpPr>
              <a:spLocks/>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0" name="未知"/>
            <p:cNvSpPr>
              <a:spLocks/>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1" name="未知"/>
            <p:cNvSpPr>
              <a:spLocks/>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2" name="未知"/>
            <p:cNvSpPr>
              <a:spLocks/>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3" name="未知"/>
            <p:cNvSpPr>
              <a:spLocks/>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4" name="未知"/>
            <p:cNvSpPr>
              <a:spLocks/>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5" name="未知"/>
            <p:cNvSpPr>
              <a:spLocks/>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6" name="未知"/>
            <p:cNvSpPr>
              <a:spLocks/>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7" name="未知"/>
            <p:cNvSpPr>
              <a:spLocks/>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8" name="未知"/>
            <p:cNvSpPr>
              <a:spLocks/>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29" name="未知"/>
            <p:cNvSpPr>
              <a:spLocks/>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0" name="未知"/>
            <p:cNvSpPr>
              <a:spLocks/>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1" name="未知"/>
            <p:cNvSpPr>
              <a:spLocks/>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2" name="未知"/>
            <p:cNvSpPr>
              <a:spLocks/>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3" name="未知"/>
            <p:cNvSpPr>
              <a:spLocks/>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4" name="未知"/>
            <p:cNvSpPr>
              <a:spLocks/>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5" name="未知"/>
            <p:cNvSpPr>
              <a:spLocks/>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6" name="未知"/>
            <p:cNvSpPr>
              <a:spLocks/>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7" name="未知"/>
            <p:cNvSpPr>
              <a:spLocks/>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8" name="未知"/>
            <p:cNvSpPr>
              <a:spLocks/>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39" name="未知"/>
            <p:cNvSpPr>
              <a:spLocks/>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0" name="未知"/>
            <p:cNvSpPr>
              <a:spLocks/>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1" name="未知"/>
            <p:cNvSpPr>
              <a:spLocks/>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2" name="未知"/>
            <p:cNvSpPr>
              <a:spLocks/>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3" name="未知"/>
            <p:cNvSpPr>
              <a:spLocks/>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4" name="未知"/>
            <p:cNvSpPr>
              <a:spLocks/>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5" name="未知"/>
            <p:cNvSpPr>
              <a:spLocks/>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6" name="未知"/>
            <p:cNvSpPr>
              <a:spLocks/>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7" name="未知"/>
            <p:cNvSpPr>
              <a:spLocks/>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8" name="未知"/>
            <p:cNvSpPr>
              <a:spLocks/>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49" name="未知"/>
            <p:cNvSpPr>
              <a:spLocks/>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0" name="未知"/>
            <p:cNvSpPr>
              <a:spLocks/>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1" name="未知"/>
            <p:cNvSpPr>
              <a:spLocks/>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2" name="未知"/>
            <p:cNvSpPr>
              <a:spLocks/>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3" name="未知"/>
            <p:cNvSpPr>
              <a:spLocks/>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4" name="未知"/>
            <p:cNvSpPr>
              <a:spLocks/>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5" name="未知"/>
            <p:cNvSpPr>
              <a:spLocks/>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6" name="未知"/>
            <p:cNvSpPr>
              <a:spLocks/>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7" name="未知"/>
            <p:cNvSpPr>
              <a:spLocks/>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8" name="未知"/>
            <p:cNvSpPr>
              <a:spLocks/>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59" name="未知"/>
            <p:cNvSpPr>
              <a:spLocks/>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0" name="未知"/>
            <p:cNvSpPr>
              <a:spLocks/>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1" name="未知"/>
            <p:cNvSpPr>
              <a:spLocks/>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2" name="未知"/>
            <p:cNvSpPr>
              <a:spLocks/>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3" name="未知"/>
            <p:cNvSpPr>
              <a:spLocks/>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4" name="未知"/>
            <p:cNvSpPr>
              <a:spLocks/>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5" name="未知"/>
            <p:cNvSpPr>
              <a:spLocks/>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6" name="未知"/>
            <p:cNvSpPr>
              <a:spLocks/>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7" name="未知"/>
            <p:cNvSpPr>
              <a:spLocks/>
            </p:cNvSpPr>
            <p:nvPr/>
          </p:nvSpPr>
          <p:spPr bwMode="auto">
            <a:xfrm>
              <a:off x="2358" y="54"/>
              <a:ext cx="15"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8" name="未知"/>
            <p:cNvSpPr>
              <a:spLocks/>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69" name="未知"/>
            <p:cNvSpPr>
              <a:spLocks/>
            </p:cNvSpPr>
            <p:nvPr/>
          </p:nvSpPr>
          <p:spPr bwMode="auto">
            <a:xfrm>
              <a:off x="2614" y="1522"/>
              <a:ext cx="31" cy="18"/>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0" name="未知"/>
            <p:cNvSpPr>
              <a:spLocks/>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1" name="未知"/>
            <p:cNvSpPr>
              <a:spLocks/>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2" name="未知"/>
            <p:cNvSpPr>
              <a:spLocks/>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3" name="未知"/>
            <p:cNvSpPr>
              <a:spLocks/>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4" name="未知"/>
            <p:cNvSpPr>
              <a:spLocks/>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5" name="未知"/>
            <p:cNvSpPr>
              <a:spLocks/>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6" name="未知"/>
            <p:cNvSpPr>
              <a:spLocks/>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7" name="未知"/>
            <p:cNvSpPr>
              <a:spLocks/>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8" name="未知"/>
            <p:cNvSpPr>
              <a:spLocks/>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sp>
          <p:nvSpPr>
            <p:cNvPr id="7279" name="未知"/>
            <p:cNvSpPr>
              <a:spLocks/>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bg-BG"/>
            </a:p>
          </p:txBody>
        </p:sp>
      </p:grpSp>
      <p:pic>
        <p:nvPicPr>
          <p:cNvPr id="7280" name="Picture 112" descr="artplus_nature_naturalcity42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1" name="Picture 113" descr="artplus_nature_naturalcity42_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2" name="Picture 114" descr="artplus_nature_naturalcity42_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3" name="Picture 115" descr="artplus_nature_naturalcity42_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84" name="Rectangle 116"/>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pPr lvl="0"/>
            <a:r>
              <a:rPr lang="bg-BG" altLang="zh-CN" noProof="0" smtClean="0"/>
              <a:t>Редакт. стил загл. образец</a:t>
            </a:r>
            <a:endParaRPr lang="zh-CN" altLang="bg-BG" noProof="0" smtClean="0"/>
          </a:p>
        </p:txBody>
      </p:sp>
      <p:sp>
        <p:nvSpPr>
          <p:cNvPr id="7285" name="Rectangle 117"/>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pPr lvl="0"/>
            <a:r>
              <a:rPr lang="bg-BG" altLang="zh-CN" noProof="0" smtClean="0"/>
              <a:t>Щракнете за редакция стил подзагл. обр.</a:t>
            </a:r>
            <a:endParaRPr lang="zh-CN" altLang="bg-BG" noProof="0" smtClean="0"/>
          </a:p>
        </p:txBody>
      </p:sp>
      <p:pic>
        <p:nvPicPr>
          <p:cNvPr id="7286" name="Picture 118" descr="artplus_nature_naturalcity42_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7" name="Picture 119" descr="artplus_nature_naturalcity42_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8" name="Picture 120" descr="artplus_nature_naturalcity42_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par>
                                <p:cTn id="8" presetID="10" presetClass="entr" presetSubtype="0" fill="hold" nodeType="withEffect">
                                  <p:stCondLst>
                                    <p:cond delay="0"/>
                                  </p:stCondLst>
                                  <p:childTnLst>
                                    <p:set>
                                      <p:cBhvr>
                                        <p:cTn id="9" dur="1" fill="hold">
                                          <p:stCondLst>
                                            <p:cond delay="0"/>
                                          </p:stCondLst>
                                        </p:cTn>
                                        <p:tgtEl>
                                          <p:spTgt spid="7280"/>
                                        </p:tgtEl>
                                        <p:attrNameLst>
                                          <p:attrName>style.visibility</p:attrName>
                                        </p:attrNameLst>
                                      </p:cBhvr>
                                      <p:to>
                                        <p:strVal val="visible"/>
                                      </p:to>
                                    </p:set>
                                    <p:animEffect transition="in" filter="fade">
                                      <p:cBhvr>
                                        <p:cTn id="10" dur="2000"/>
                                        <p:tgtEl>
                                          <p:spTgt spid="7280"/>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7286"/>
                                        </p:tgtEl>
                                        <p:attrNameLst>
                                          <p:attrName>style.visibility</p:attrName>
                                        </p:attrNameLst>
                                      </p:cBhvr>
                                      <p:to>
                                        <p:strVal val="visible"/>
                                      </p:to>
                                    </p:set>
                                    <p:animEffect transition="in" filter="fade">
                                      <p:cBhvr>
                                        <p:cTn id="14" dur="1000"/>
                                        <p:tgtEl>
                                          <p:spTgt spid="7286"/>
                                        </p:tgtEl>
                                      </p:cBhvr>
                                    </p:animEffect>
                                  </p:childTnLst>
                                </p:cTn>
                              </p:par>
                            </p:childTnLst>
                          </p:cTn>
                        </p:par>
                        <p:par>
                          <p:cTn id="15" fill="hold" nodeType="afterGroup">
                            <p:stCondLst>
                              <p:cond delay="3000"/>
                            </p:stCondLst>
                            <p:childTnLst>
                              <p:par>
                                <p:cTn id="16" presetID="22" presetClass="entr" presetSubtype="4" fill="hold" nodeType="afterEffect">
                                  <p:stCondLst>
                                    <p:cond delay="0"/>
                                  </p:stCondLst>
                                  <p:childTnLst>
                                    <p:set>
                                      <p:cBhvr>
                                        <p:cTn id="17" dur="1" fill="hold">
                                          <p:stCondLst>
                                            <p:cond delay="0"/>
                                          </p:stCondLst>
                                        </p:cTn>
                                        <p:tgtEl>
                                          <p:spTgt spid="7288"/>
                                        </p:tgtEl>
                                        <p:attrNameLst>
                                          <p:attrName>style.visibility</p:attrName>
                                        </p:attrNameLst>
                                      </p:cBhvr>
                                      <p:to>
                                        <p:strVal val="visible"/>
                                      </p:to>
                                    </p:set>
                                    <p:animEffect transition="in" filter="wipe(down)">
                                      <p:cBhvr>
                                        <p:cTn id="18" dur="500"/>
                                        <p:tgtEl>
                                          <p:spTgt spid="7288"/>
                                        </p:tgtEl>
                                      </p:cBhvr>
                                    </p:animEffect>
                                  </p:childTnLst>
                                </p:cTn>
                              </p:par>
                            </p:childTnLst>
                          </p:cTn>
                        </p:par>
                        <p:par>
                          <p:cTn id="19" fill="hold" nodeType="afterGroup">
                            <p:stCondLst>
                              <p:cond delay="3500"/>
                            </p:stCondLst>
                            <p:childTnLst>
                              <p:par>
                                <p:cTn id="20" presetID="22" presetClass="entr" presetSubtype="4" fill="hold" nodeType="afterEffect">
                                  <p:stCondLst>
                                    <p:cond delay="0"/>
                                  </p:stCondLst>
                                  <p:childTnLst>
                                    <p:set>
                                      <p:cBhvr>
                                        <p:cTn id="21" dur="1" fill="hold">
                                          <p:stCondLst>
                                            <p:cond delay="0"/>
                                          </p:stCondLst>
                                        </p:cTn>
                                        <p:tgtEl>
                                          <p:spTgt spid="7287"/>
                                        </p:tgtEl>
                                        <p:attrNameLst>
                                          <p:attrName>style.visibility</p:attrName>
                                        </p:attrNameLst>
                                      </p:cBhvr>
                                      <p:to>
                                        <p:strVal val="visible"/>
                                      </p:to>
                                    </p:set>
                                    <p:animEffect transition="in" filter="wipe(down)">
                                      <p:cBhvr>
                                        <p:cTn id="22" dur="500"/>
                                        <p:tgtEl>
                                          <p:spTgt spid="7287"/>
                                        </p:tgtEl>
                                      </p:cBhvr>
                                    </p:animEffect>
                                  </p:childTnLst>
                                </p:cTn>
                              </p:par>
                            </p:childTnLst>
                          </p:cTn>
                        </p:par>
                        <p:par>
                          <p:cTn id="23" fill="hold" nodeType="afterGroup">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7282"/>
                                        </p:tgtEl>
                                        <p:attrNameLst>
                                          <p:attrName>ppt_x,ppt_y</p:attrName>
                                        </p:attrNameLst>
                                      </p:cBhvr>
                                      <p:rCtr x="-10200" y="2400"/>
                                    </p:animMotion>
                                  </p:childTnLst>
                                </p:cTn>
                              </p:par>
                              <p:par>
                                <p:cTn id="26" presetID="10" presetClass="entr" presetSubtype="0" fill="hold" nodeType="withEffect">
                                  <p:stCondLst>
                                    <p:cond delay="0"/>
                                  </p:stCondLst>
                                  <p:childTnLst>
                                    <p:set>
                                      <p:cBhvr>
                                        <p:cTn id="27" dur="1" fill="hold">
                                          <p:stCondLst>
                                            <p:cond delay="0"/>
                                          </p:stCondLst>
                                        </p:cTn>
                                        <p:tgtEl>
                                          <p:spTgt spid="7282"/>
                                        </p:tgtEl>
                                        <p:attrNameLst>
                                          <p:attrName>style.visibility</p:attrName>
                                        </p:attrNameLst>
                                      </p:cBhvr>
                                      <p:to>
                                        <p:strVal val="visible"/>
                                      </p:to>
                                    </p:set>
                                    <p:animEffect transition="in" filter="fade">
                                      <p:cBhvr>
                                        <p:cTn id="28" dur="1000"/>
                                        <p:tgtEl>
                                          <p:spTgt spid="7282"/>
                                        </p:tgtEl>
                                      </p:cBhvr>
                                    </p:animEffect>
                                  </p:childTnLst>
                                </p:cTn>
                              </p:par>
                            </p:childTnLst>
                          </p:cTn>
                        </p:par>
                        <p:par>
                          <p:cTn id="29" fill="hold" nodeType="afterGroup">
                            <p:stCondLst>
                              <p:cond delay="6000"/>
                            </p:stCondLst>
                            <p:childTnLst>
                              <p:par>
                                <p:cTn id="30" presetID="22" presetClass="entr" presetSubtype="4" fill="hold" nodeType="afterEffect">
                                  <p:stCondLst>
                                    <p:cond delay="0"/>
                                  </p:stCondLst>
                                  <p:childTnLst>
                                    <p:set>
                                      <p:cBhvr>
                                        <p:cTn id="31" dur="1" fill="hold">
                                          <p:stCondLst>
                                            <p:cond delay="0"/>
                                          </p:stCondLst>
                                        </p:cTn>
                                        <p:tgtEl>
                                          <p:spTgt spid="7281"/>
                                        </p:tgtEl>
                                        <p:attrNameLst>
                                          <p:attrName>style.visibility</p:attrName>
                                        </p:attrNameLst>
                                      </p:cBhvr>
                                      <p:to>
                                        <p:strVal val="visible"/>
                                      </p:to>
                                    </p:set>
                                    <p:animEffect transition="in" filter="wipe(down)">
                                      <p:cBhvr>
                                        <p:cTn id="32" dur="500"/>
                                        <p:tgtEl>
                                          <p:spTgt spid="7281"/>
                                        </p:tgtEl>
                                      </p:cBhvr>
                                    </p:animEffect>
                                  </p:childTnLst>
                                </p:cTn>
                              </p:par>
                            </p:childTnLst>
                          </p:cTn>
                        </p:par>
                        <p:par>
                          <p:cTn id="33" fill="hold" nodeType="afterGroup">
                            <p:stCondLst>
                              <p:cond delay="6500"/>
                            </p:stCondLst>
                            <p:childTnLst>
                              <p:par>
                                <p:cTn id="34" presetID="22" presetClass="entr" presetSubtype="4" fill="hold" nodeType="afterEffect">
                                  <p:stCondLst>
                                    <p:cond delay="0"/>
                                  </p:stCondLst>
                                  <p:childTnLst>
                                    <p:set>
                                      <p:cBhvr>
                                        <p:cTn id="35" dur="1" fill="hold">
                                          <p:stCondLst>
                                            <p:cond delay="0"/>
                                          </p:stCondLst>
                                        </p:cTn>
                                        <p:tgtEl>
                                          <p:spTgt spid="7283"/>
                                        </p:tgtEl>
                                        <p:attrNameLst>
                                          <p:attrName>style.visibility</p:attrName>
                                        </p:attrNameLst>
                                      </p:cBhvr>
                                      <p:to>
                                        <p:strVal val="visible"/>
                                      </p:to>
                                    </p:set>
                                    <p:animEffect transition="in" filter="wipe(down)">
                                      <p:cBhvr>
                                        <p:cTn id="36" dur="1000"/>
                                        <p:tgtEl>
                                          <p:spTgt spid="7283"/>
                                        </p:tgtEl>
                                      </p:cBhvr>
                                    </p:animEffect>
                                  </p:childTnLst>
                                </p:cTn>
                              </p:par>
                              <p:par>
                                <p:cTn id="37" presetID="10" presetClass="entr" presetSubtype="0" fill="hold" nodeType="withEffect">
                                  <p:stCondLst>
                                    <p:cond delay="800"/>
                                  </p:stCondLst>
                                  <p:childTnLst>
                                    <p:set>
                                      <p:cBhvr>
                                        <p:cTn id="38" dur="1" fill="hold">
                                          <p:stCondLst>
                                            <p:cond delay="0"/>
                                          </p:stCondLst>
                                        </p:cTn>
                                        <p:tgtEl>
                                          <p:spTgt spid="7171"/>
                                        </p:tgtEl>
                                        <p:attrNameLst>
                                          <p:attrName>style.visibility</p:attrName>
                                        </p:attrNameLst>
                                      </p:cBhvr>
                                      <p:to>
                                        <p:strVal val="visible"/>
                                      </p:to>
                                    </p:set>
                                    <p:animEffect transition="in" filter="fade">
                                      <p:cBhvr>
                                        <p:cTn id="39" dur="2000"/>
                                        <p:tgtEl>
                                          <p:spTgt spid="7171"/>
                                        </p:tgtEl>
                                      </p:cBhvr>
                                    </p:animEffect>
                                  </p:childTnLst>
                                </p:cTn>
                              </p:par>
                            </p:childTnLst>
                          </p:cTn>
                        </p:par>
                        <p:par>
                          <p:cTn id="40" fill="hold" nodeType="afterGroup">
                            <p:stCondLst>
                              <p:cond delay="9300"/>
                            </p:stCondLst>
                            <p:childTnLst>
                              <p:par>
                                <p:cTn id="41" presetID="22" presetClass="entr" presetSubtype="8" fill="hold" grpId="0" nodeType="afterEffect">
                                  <p:stCondLst>
                                    <p:cond delay="0"/>
                                  </p:stCondLst>
                                  <p:childTnLst>
                                    <p:set>
                                      <p:cBhvr>
                                        <p:cTn id="42" dur="1" fill="hold">
                                          <p:stCondLst>
                                            <p:cond delay="0"/>
                                          </p:stCondLst>
                                        </p:cTn>
                                        <p:tgtEl>
                                          <p:spTgt spid="7284"/>
                                        </p:tgtEl>
                                        <p:attrNameLst>
                                          <p:attrName>style.visibility</p:attrName>
                                        </p:attrNameLst>
                                      </p:cBhvr>
                                      <p:to>
                                        <p:strVal val="visible"/>
                                      </p:to>
                                    </p:set>
                                    <p:animEffect transition="in" filter="wipe(left)">
                                      <p:cBhvr>
                                        <p:cTn id="43" dur="1000"/>
                                        <p:tgtEl>
                                          <p:spTgt spid="7284"/>
                                        </p:tgtEl>
                                      </p:cBhvr>
                                    </p:animEffect>
                                  </p:childTnLst>
                                </p:cTn>
                              </p:par>
                            </p:childTnLst>
                          </p:cTn>
                        </p:par>
                        <p:par>
                          <p:cTn id="44" fill="hold" nodeType="afterGroup">
                            <p:stCondLst>
                              <p:cond delay="10300"/>
                            </p:stCondLst>
                            <p:childTnLst>
                              <p:par>
                                <p:cTn id="45" presetID="22" presetClass="entr" presetSubtype="8" fill="hold" grpId="0" nodeType="afterEffect">
                                  <p:stCondLst>
                                    <p:cond delay="0"/>
                                  </p:stCondLst>
                                  <p:childTnLst>
                                    <p:set>
                                      <p:cBhvr>
                                        <p:cTn id="46" dur="1" fill="hold">
                                          <p:stCondLst>
                                            <p:cond delay="0"/>
                                          </p:stCondLst>
                                        </p:cTn>
                                        <p:tgtEl>
                                          <p:spTgt spid="7285">
                                            <p:txEl>
                                              <p:pRg st="0" end="0"/>
                                            </p:txEl>
                                          </p:spTgt>
                                        </p:tgtEl>
                                        <p:attrNameLst>
                                          <p:attrName>style.visibility</p:attrName>
                                        </p:attrNameLst>
                                      </p:cBhvr>
                                      <p:to>
                                        <p:strVal val="visible"/>
                                      </p:to>
                                    </p:set>
                                    <p:animEffect transition="in" filter="wipe(left)">
                                      <p:cBhvr>
                                        <p:cTn id="47" dur="1000"/>
                                        <p:tgtEl>
                                          <p:spTgt spid="7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284" grpId="0" autoUpdateAnimBg="0"/>
      <p:bldP spid="7285" grpId="0" build="p" autoUpdateAnimBg="0">
        <p:tmplLst>
          <p:tmpl lvl="1">
            <p:tnLst>
              <p:par>
                <p:cTn presetID="22" presetClass="entr" presetSubtype="8" fill="hold" nodeType="afterEffect">
                  <p:stCondLst>
                    <p:cond delay="0"/>
                  </p:stCondLst>
                  <p:childTnLst>
                    <p:set>
                      <p:cBhvr>
                        <p:cTn dur="1" fill="hold">
                          <p:stCondLst>
                            <p:cond delay="0"/>
                          </p:stCondLst>
                        </p:cTn>
                        <p:tgtEl>
                          <p:spTgt spid="7285"/>
                        </p:tgtEl>
                        <p:attrNameLst>
                          <p:attrName>style.visibility</p:attrName>
                        </p:attrNameLst>
                      </p:cBhvr>
                      <p:to>
                        <p:strVal val="visible"/>
                      </p:to>
                    </p:set>
                    <p:animEffect transition="in" filter="wipe(left)">
                      <p:cBhvr>
                        <p:cTn dur="1000"/>
                        <p:tgtEl>
                          <p:spTgt spid="728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148662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28600"/>
            <a:ext cx="2057400" cy="6096000"/>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28600"/>
            <a:ext cx="6019800" cy="609600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3672817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0F1C3BBC-95F8-4DEC-B68A-92C5BA50BC21}" type="slidenum">
              <a:rPr lang="bg-BG" altLang="zh-CN"/>
              <a:pPr/>
              <a:t>‹#›</a:t>
            </a:fld>
            <a:endParaRPr lang="bg-BG" altLang="zh-CN"/>
          </a:p>
        </p:txBody>
      </p:sp>
    </p:spTree>
    <p:extLst>
      <p:ext uri="{BB962C8B-B14F-4D97-AF65-F5344CB8AC3E}">
        <p14:creationId xmlns:p14="http://schemas.microsoft.com/office/powerpoint/2010/main" val="533289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74570DE-A63F-4BA8-AD92-ADD9E3E245B5}" type="slidenum">
              <a:rPr lang="bg-BG" altLang="zh-CN"/>
              <a:pPr/>
              <a:t>‹#›</a:t>
            </a:fld>
            <a:endParaRPr lang="bg-BG" altLang="zh-CN"/>
          </a:p>
        </p:txBody>
      </p:sp>
    </p:spTree>
    <p:extLst>
      <p:ext uri="{BB962C8B-B14F-4D97-AF65-F5344CB8AC3E}">
        <p14:creationId xmlns:p14="http://schemas.microsoft.com/office/powerpoint/2010/main" val="940977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FC6A32F5-5ADA-4CD5-8371-DBDBF171C07C}" type="slidenum">
              <a:rPr lang="bg-BG" altLang="zh-CN"/>
              <a:pPr/>
              <a:t>‹#›</a:t>
            </a:fld>
            <a:endParaRPr lang="bg-BG" altLang="zh-CN"/>
          </a:p>
        </p:txBody>
      </p:sp>
    </p:spTree>
    <p:extLst>
      <p:ext uri="{BB962C8B-B14F-4D97-AF65-F5344CB8AC3E}">
        <p14:creationId xmlns:p14="http://schemas.microsoft.com/office/powerpoint/2010/main" val="4210135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CCBF25F4-6A77-4808-94FB-F31EB9BF8BA7}" type="slidenum">
              <a:rPr lang="bg-BG" altLang="zh-CN"/>
              <a:pPr/>
              <a:t>‹#›</a:t>
            </a:fld>
            <a:endParaRPr lang="bg-BG" altLang="zh-CN"/>
          </a:p>
        </p:txBody>
      </p:sp>
    </p:spTree>
    <p:extLst>
      <p:ext uri="{BB962C8B-B14F-4D97-AF65-F5344CB8AC3E}">
        <p14:creationId xmlns:p14="http://schemas.microsoft.com/office/powerpoint/2010/main" val="2580752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484F7EA4-B2DD-4A88-90D2-8F3912B2E6B3}" type="slidenum">
              <a:rPr lang="bg-BG" altLang="zh-CN"/>
              <a:pPr/>
              <a:t>‹#›</a:t>
            </a:fld>
            <a:endParaRPr lang="bg-BG" altLang="zh-CN"/>
          </a:p>
        </p:txBody>
      </p:sp>
    </p:spTree>
    <p:extLst>
      <p:ext uri="{BB962C8B-B14F-4D97-AF65-F5344CB8AC3E}">
        <p14:creationId xmlns:p14="http://schemas.microsoft.com/office/powerpoint/2010/main" val="578271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911AE815-A64F-4BFE-886E-F2442C1A8B88}" type="slidenum">
              <a:rPr lang="bg-BG" altLang="zh-CN"/>
              <a:pPr/>
              <a:t>‹#›</a:t>
            </a:fld>
            <a:endParaRPr lang="bg-BG" altLang="zh-CN"/>
          </a:p>
        </p:txBody>
      </p:sp>
    </p:spTree>
    <p:extLst>
      <p:ext uri="{BB962C8B-B14F-4D97-AF65-F5344CB8AC3E}">
        <p14:creationId xmlns:p14="http://schemas.microsoft.com/office/powerpoint/2010/main" val="613914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6ABC2757-C6F6-447E-B960-C5363B4366F6}" type="slidenum">
              <a:rPr lang="bg-BG" altLang="zh-CN"/>
              <a:pPr/>
              <a:t>‹#›</a:t>
            </a:fld>
            <a:endParaRPr lang="bg-BG" altLang="zh-CN"/>
          </a:p>
        </p:txBody>
      </p:sp>
    </p:spTree>
    <p:extLst>
      <p:ext uri="{BB962C8B-B14F-4D97-AF65-F5344CB8AC3E}">
        <p14:creationId xmlns:p14="http://schemas.microsoft.com/office/powerpoint/2010/main" val="70318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D69E0A9D-4A99-4D96-A09B-31FA4098128A}" type="slidenum">
              <a:rPr lang="bg-BG" altLang="zh-CN"/>
              <a:pPr/>
              <a:t>‹#›</a:t>
            </a:fld>
            <a:endParaRPr lang="bg-BG" altLang="zh-CN"/>
          </a:p>
        </p:txBody>
      </p:sp>
    </p:spTree>
    <p:extLst>
      <p:ext uri="{BB962C8B-B14F-4D97-AF65-F5344CB8AC3E}">
        <p14:creationId xmlns:p14="http://schemas.microsoft.com/office/powerpoint/2010/main" val="572968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1918119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074707AA-2E5F-44F4-9177-4E80867942A6}" type="slidenum">
              <a:rPr lang="bg-BG" altLang="zh-CN"/>
              <a:pPr/>
              <a:t>‹#›</a:t>
            </a:fld>
            <a:endParaRPr lang="bg-BG" altLang="zh-CN"/>
          </a:p>
        </p:txBody>
      </p:sp>
    </p:spTree>
    <p:extLst>
      <p:ext uri="{BB962C8B-B14F-4D97-AF65-F5344CB8AC3E}">
        <p14:creationId xmlns:p14="http://schemas.microsoft.com/office/powerpoint/2010/main" val="2973667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D98F4FA4-495A-44AD-8691-40866DBD4865}" type="slidenum">
              <a:rPr lang="bg-BG" altLang="zh-CN"/>
              <a:pPr/>
              <a:t>‹#›</a:t>
            </a:fld>
            <a:endParaRPr lang="bg-BG" altLang="zh-CN"/>
          </a:p>
        </p:txBody>
      </p:sp>
    </p:spTree>
    <p:extLst>
      <p:ext uri="{BB962C8B-B14F-4D97-AF65-F5344CB8AC3E}">
        <p14:creationId xmlns:p14="http://schemas.microsoft.com/office/powerpoint/2010/main" val="624023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C92D790C-1B8B-4892-9831-0E0E5F07543E}" type="slidenum">
              <a:rPr lang="bg-BG" altLang="zh-CN"/>
              <a:pPr/>
              <a:t>‹#›</a:t>
            </a:fld>
            <a:endParaRPr lang="bg-BG" altLang="zh-CN"/>
          </a:p>
        </p:txBody>
      </p:sp>
    </p:spTree>
    <p:extLst>
      <p:ext uri="{BB962C8B-B14F-4D97-AF65-F5344CB8AC3E}">
        <p14:creationId xmlns:p14="http://schemas.microsoft.com/office/powerpoint/2010/main" val="1632284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A76875B7-E596-459F-957C-333648EDA9BE}" type="slidenum">
              <a:rPr lang="bg-BG" altLang="zh-CN"/>
              <a:pPr/>
              <a:t>‹#›</a:t>
            </a:fld>
            <a:endParaRPr lang="bg-BG" altLang="zh-CN"/>
          </a:p>
        </p:txBody>
      </p:sp>
    </p:spTree>
    <p:extLst>
      <p:ext uri="{BB962C8B-B14F-4D97-AF65-F5344CB8AC3E}">
        <p14:creationId xmlns:p14="http://schemas.microsoft.com/office/powerpoint/2010/main" val="662959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2C588F62-18FB-4461-8442-FE250ED0F538}" type="slidenum">
              <a:rPr lang="bg-BG" altLang="zh-CN"/>
              <a:pPr/>
              <a:t>‹#›</a:t>
            </a:fld>
            <a:endParaRPr lang="bg-BG" altLang="zh-CN"/>
          </a:p>
        </p:txBody>
      </p:sp>
    </p:spTree>
    <p:extLst>
      <p:ext uri="{BB962C8B-B14F-4D97-AF65-F5344CB8AC3E}">
        <p14:creationId xmlns:p14="http://schemas.microsoft.com/office/powerpoint/2010/main" val="9143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6D0D3D09-9E79-4BE3-8403-079217897B56}" type="slidenum">
              <a:rPr lang="bg-BG" altLang="zh-CN"/>
              <a:pPr/>
              <a:t>‹#›</a:t>
            </a:fld>
            <a:endParaRPr lang="bg-BG" altLang="zh-CN"/>
          </a:p>
        </p:txBody>
      </p:sp>
    </p:spTree>
    <p:extLst>
      <p:ext uri="{BB962C8B-B14F-4D97-AF65-F5344CB8AC3E}">
        <p14:creationId xmlns:p14="http://schemas.microsoft.com/office/powerpoint/2010/main" val="81209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EEBFEF88-98DB-4F98-B935-269137DCBF7E}" type="slidenum">
              <a:rPr lang="bg-BG" altLang="zh-CN"/>
              <a:pPr/>
              <a:t>‹#›</a:t>
            </a:fld>
            <a:endParaRPr lang="bg-BG" altLang="zh-CN"/>
          </a:p>
        </p:txBody>
      </p:sp>
    </p:spTree>
    <p:extLst>
      <p:ext uri="{BB962C8B-B14F-4D97-AF65-F5344CB8AC3E}">
        <p14:creationId xmlns:p14="http://schemas.microsoft.com/office/powerpoint/2010/main" val="303711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65FB8280-3BDA-42FF-BDCF-0DADA836E4CE}" type="slidenum">
              <a:rPr lang="bg-BG" altLang="zh-CN"/>
              <a:pPr/>
              <a:t>‹#›</a:t>
            </a:fld>
            <a:endParaRPr lang="bg-BG" altLang="zh-CN"/>
          </a:p>
        </p:txBody>
      </p:sp>
    </p:spTree>
    <p:extLst>
      <p:ext uri="{BB962C8B-B14F-4D97-AF65-F5344CB8AC3E}">
        <p14:creationId xmlns:p14="http://schemas.microsoft.com/office/powerpoint/2010/main" val="365141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65FC7231-1371-496A-91D4-661277D13392}" type="slidenum">
              <a:rPr lang="bg-BG" altLang="zh-CN"/>
              <a:pPr/>
              <a:t>‹#›</a:t>
            </a:fld>
            <a:endParaRPr lang="bg-BG" altLang="zh-CN"/>
          </a:p>
        </p:txBody>
      </p:sp>
    </p:spTree>
    <p:extLst>
      <p:ext uri="{BB962C8B-B14F-4D97-AF65-F5344CB8AC3E}">
        <p14:creationId xmlns:p14="http://schemas.microsoft.com/office/powerpoint/2010/main" val="217549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637DD8E9-C299-4E28-A68C-72712D6DAB00}" type="slidenum">
              <a:rPr lang="bg-BG" altLang="zh-CN"/>
              <a:pPr/>
              <a:t>‹#›</a:t>
            </a:fld>
            <a:endParaRPr lang="bg-BG" altLang="zh-CN"/>
          </a:p>
        </p:txBody>
      </p:sp>
    </p:spTree>
    <p:extLst>
      <p:ext uri="{BB962C8B-B14F-4D97-AF65-F5344CB8AC3E}">
        <p14:creationId xmlns:p14="http://schemas.microsoft.com/office/powerpoint/2010/main" val="2917254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Tree>
    <p:extLst>
      <p:ext uri="{BB962C8B-B14F-4D97-AF65-F5344CB8AC3E}">
        <p14:creationId xmlns:p14="http://schemas.microsoft.com/office/powerpoint/2010/main" val="285277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3B48EF66-F056-4B15-B5A8-3C2F98E99B52}" type="slidenum">
              <a:rPr lang="bg-BG" altLang="zh-CN"/>
              <a:pPr/>
              <a:t>‹#›</a:t>
            </a:fld>
            <a:endParaRPr lang="bg-BG" altLang="zh-CN"/>
          </a:p>
        </p:txBody>
      </p:sp>
    </p:spTree>
    <p:extLst>
      <p:ext uri="{BB962C8B-B14F-4D97-AF65-F5344CB8AC3E}">
        <p14:creationId xmlns:p14="http://schemas.microsoft.com/office/powerpoint/2010/main" val="220466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F2B30A19-2D19-45B4-9D52-9A13D488447B}" type="slidenum">
              <a:rPr lang="bg-BG" altLang="zh-CN"/>
              <a:pPr/>
              <a:t>‹#›</a:t>
            </a:fld>
            <a:endParaRPr lang="bg-BG" altLang="zh-CN"/>
          </a:p>
        </p:txBody>
      </p:sp>
    </p:spTree>
    <p:extLst>
      <p:ext uri="{BB962C8B-B14F-4D97-AF65-F5344CB8AC3E}">
        <p14:creationId xmlns:p14="http://schemas.microsoft.com/office/powerpoint/2010/main" val="77119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DA097F05-6F0D-4627-A326-D02070D9FE54}" type="slidenum">
              <a:rPr lang="bg-BG" altLang="zh-CN"/>
              <a:pPr/>
              <a:t>‹#›</a:t>
            </a:fld>
            <a:endParaRPr lang="bg-BG" altLang="zh-CN"/>
          </a:p>
        </p:txBody>
      </p:sp>
    </p:spTree>
    <p:extLst>
      <p:ext uri="{BB962C8B-B14F-4D97-AF65-F5344CB8AC3E}">
        <p14:creationId xmlns:p14="http://schemas.microsoft.com/office/powerpoint/2010/main" val="1092795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C5FA7D63-6E8A-4C1E-90F3-28371AB67B35}" type="slidenum">
              <a:rPr lang="bg-BG" altLang="zh-CN"/>
              <a:pPr/>
              <a:t>‹#›</a:t>
            </a:fld>
            <a:endParaRPr lang="bg-BG" altLang="zh-CN"/>
          </a:p>
        </p:txBody>
      </p:sp>
    </p:spTree>
    <p:extLst>
      <p:ext uri="{BB962C8B-B14F-4D97-AF65-F5344CB8AC3E}">
        <p14:creationId xmlns:p14="http://schemas.microsoft.com/office/powerpoint/2010/main" val="397284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399B712-A9BB-4DB8-A98A-BA8E01B6241E}" type="slidenum">
              <a:rPr lang="bg-BG" altLang="zh-CN"/>
              <a:pPr/>
              <a:t>‹#›</a:t>
            </a:fld>
            <a:endParaRPr lang="bg-BG" altLang="zh-CN"/>
          </a:p>
        </p:txBody>
      </p:sp>
    </p:spTree>
    <p:extLst>
      <p:ext uri="{BB962C8B-B14F-4D97-AF65-F5344CB8AC3E}">
        <p14:creationId xmlns:p14="http://schemas.microsoft.com/office/powerpoint/2010/main" val="306080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651991C8-F784-4104-816B-AE6B54A2A49C}" type="slidenum">
              <a:rPr lang="bg-BG" altLang="zh-CN"/>
              <a:pPr/>
              <a:t>‹#›</a:t>
            </a:fld>
            <a:endParaRPr lang="bg-BG" altLang="zh-CN"/>
          </a:p>
        </p:txBody>
      </p:sp>
    </p:spTree>
    <p:extLst>
      <p:ext uri="{BB962C8B-B14F-4D97-AF65-F5344CB8AC3E}">
        <p14:creationId xmlns:p14="http://schemas.microsoft.com/office/powerpoint/2010/main" val="920144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BB082FBF-26C0-4D4C-BC8A-B9C90311F8EE}" type="slidenum">
              <a:rPr lang="bg-BG" altLang="zh-CN"/>
              <a:pPr/>
              <a:t>‹#›</a:t>
            </a:fld>
            <a:endParaRPr lang="bg-BG" altLang="zh-CN"/>
          </a:p>
        </p:txBody>
      </p:sp>
    </p:spTree>
    <p:extLst>
      <p:ext uri="{BB962C8B-B14F-4D97-AF65-F5344CB8AC3E}">
        <p14:creationId xmlns:p14="http://schemas.microsoft.com/office/powerpoint/2010/main" val="153404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0D1DD136-F491-44E5-B7F2-BD824847EB2B}" type="slidenum">
              <a:rPr lang="bg-BG" altLang="zh-CN"/>
              <a:pPr/>
              <a:t>‹#›</a:t>
            </a:fld>
            <a:endParaRPr lang="bg-BG" altLang="zh-CN"/>
          </a:p>
        </p:txBody>
      </p:sp>
    </p:spTree>
    <p:extLst>
      <p:ext uri="{BB962C8B-B14F-4D97-AF65-F5344CB8AC3E}">
        <p14:creationId xmlns:p14="http://schemas.microsoft.com/office/powerpoint/2010/main" val="1120097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FD9F2CE7-67EF-4405-A45F-05AFA02D1108}" type="slidenum">
              <a:rPr lang="bg-BG" altLang="zh-CN"/>
              <a:pPr/>
              <a:t>‹#›</a:t>
            </a:fld>
            <a:endParaRPr lang="bg-BG" altLang="zh-CN"/>
          </a:p>
        </p:txBody>
      </p:sp>
    </p:spTree>
    <p:extLst>
      <p:ext uri="{BB962C8B-B14F-4D97-AF65-F5344CB8AC3E}">
        <p14:creationId xmlns:p14="http://schemas.microsoft.com/office/powerpoint/2010/main" val="2577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B7609F17-5A2B-4C8B-AE96-2A417506511D}" type="slidenum">
              <a:rPr lang="bg-BG" altLang="zh-CN"/>
              <a:pPr/>
              <a:t>‹#›</a:t>
            </a:fld>
            <a:endParaRPr lang="bg-BG" altLang="zh-CN"/>
          </a:p>
        </p:txBody>
      </p:sp>
    </p:spTree>
    <p:extLst>
      <p:ext uri="{BB962C8B-B14F-4D97-AF65-F5344CB8AC3E}">
        <p14:creationId xmlns:p14="http://schemas.microsoft.com/office/powerpoint/2010/main" val="1684089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3996230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950421DC-49AA-4F9B-9029-7C9BF3FD559F}" type="slidenum">
              <a:rPr lang="bg-BG" altLang="zh-CN"/>
              <a:pPr/>
              <a:t>‹#›</a:t>
            </a:fld>
            <a:endParaRPr lang="bg-BG" altLang="zh-CN"/>
          </a:p>
        </p:txBody>
      </p:sp>
    </p:spTree>
    <p:extLst>
      <p:ext uri="{BB962C8B-B14F-4D97-AF65-F5344CB8AC3E}">
        <p14:creationId xmlns:p14="http://schemas.microsoft.com/office/powerpoint/2010/main" val="4062602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3D403CAF-5523-499A-89AE-224BA7EB503F}" type="slidenum">
              <a:rPr lang="bg-BG" altLang="zh-CN"/>
              <a:pPr/>
              <a:t>‹#›</a:t>
            </a:fld>
            <a:endParaRPr lang="bg-BG" altLang="zh-CN"/>
          </a:p>
        </p:txBody>
      </p:sp>
    </p:spTree>
    <p:extLst>
      <p:ext uri="{BB962C8B-B14F-4D97-AF65-F5344CB8AC3E}">
        <p14:creationId xmlns:p14="http://schemas.microsoft.com/office/powerpoint/2010/main" val="2671814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5707A450-E54B-4C93-8E16-403C9AFAE947}" type="slidenum">
              <a:rPr lang="bg-BG" altLang="zh-CN"/>
              <a:pPr/>
              <a:t>‹#›</a:t>
            </a:fld>
            <a:endParaRPr lang="bg-BG" altLang="zh-CN"/>
          </a:p>
        </p:txBody>
      </p:sp>
    </p:spTree>
    <p:extLst>
      <p:ext uri="{BB962C8B-B14F-4D97-AF65-F5344CB8AC3E}">
        <p14:creationId xmlns:p14="http://schemas.microsoft.com/office/powerpoint/2010/main" val="197576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38E87A5C-EE52-4E8D-84E7-EA710A3F5A4A}" type="slidenum">
              <a:rPr lang="bg-BG" altLang="zh-CN"/>
              <a:pPr/>
              <a:t>‹#›</a:t>
            </a:fld>
            <a:endParaRPr lang="bg-BG" altLang="zh-CN"/>
          </a:p>
        </p:txBody>
      </p:sp>
    </p:spTree>
    <p:extLst>
      <p:ext uri="{BB962C8B-B14F-4D97-AF65-F5344CB8AC3E}">
        <p14:creationId xmlns:p14="http://schemas.microsoft.com/office/powerpoint/2010/main" val="1880213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F023DC41-2008-4DCE-9426-33FB92343B56}" type="slidenum">
              <a:rPr lang="bg-BG" altLang="zh-CN"/>
              <a:pPr/>
              <a:t>‹#›</a:t>
            </a:fld>
            <a:endParaRPr lang="bg-BG" altLang="zh-CN"/>
          </a:p>
        </p:txBody>
      </p:sp>
    </p:spTree>
    <p:extLst>
      <p:ext uri="{BB962C8B-B14F-4D97-AF65-F5344CB8AC3E}">
        <p14:creationId xmlns:p14="http://schemas.microsoft.com/office/powerpoint/2010/main" val="927200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DD3A7A3-5146-4656-A96C-597EB580F08B}" type="slidenum">
              <a:rPr lang="bg-BG" altLang="zh-CN"/>
              <a:pPr/>
              <a:t>‹#›</a:t>
            </a:fld>
            <a:endParaRPr lang="bg-BG" altLang="zh-CN"/>
          </a:p>
        </p:txBody>
      </p:sp>
    </p:spTree>
    <p:extLst>
      <p:ext uri="{BB962C8B-B14F-4D97-AF65-F5344CB8AC3E}">
        <p14:creationId xmlns:p14="http://schemas.microsoft.com/office/powerpoint/2010/main" val="1082203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39DE1F3-5530-4DBC-B6FA-6D2CA59552C8}" type="slidenum">
              <a:rPr lang="bg-BG" altLang="zh-CN"/>
              <a:pPr/>
              <a:t>‹#›</a:t>
            </a:fld>
            <a:endParaRPr lang="bg-BG" altLang="zh-CN"/>
          </a:p>
        </p:txBody>
      </p:sp>
    </p:spTree>
    <p:extLst>
      <p:ext uri="{BB962C8B-B14F-4D97-AF65-F5344CB8AC3E}">
        <p14:creationId xmlns:p14="http://schemas.microsoft.com/office/powerpoint/2010/main" val="1701441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844A1DCD-DD10-4C2C-9395-74F86A727849}" type="slidenum">
              <a:rPr lang="bg-BG" altLang="zh-CN"/>
              <a:pPr/>
              <a:t>‹#›</a:t>
            </a:fld>
            <a:endParaRPr lang="bg-BG" altLang="zh-CN"/>
          </a:p>
        </p:txBody>
      </p:sp>
    </p:spTree>
    <p:extLst>
      <p:ext uri="{BB962C8B-B14F-4D97-AF65-F5344CB8AC3E}">
        <p14:creationId xmlns:p14="http://schemas.microsoft.com/office/powerpoint/2010/main" val="380729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6182FA26-4BFD-4E3E-9EBB-08B02F4D26A4}" type="slidenum">
              <a:rPr lang="bg-BG" altLang="zh-CN"/>
              <a:pPr/>
              <a:t>‹#›</a:t>
            </a:fld>
            <a:endParaRPr lang="bg-BG" altLang="zh-CN"/>
          </a:p>
        </p:txBody>
      </p:sp>
    </p:spTree>
    <p:extLst>
      <p:ext uri="{BB962C8B-B14F-4D97-AF65-F5344CB8AC3E}">
        <p14:creationId xmlns:p14="http://schemas.microsoft.com/office/powerpoint/2010/main" val="92591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012A04C1-F653-4B3E-B4A0-F4333F642F31}" type="slidenum">
              <a:rPr lang="bg-BG" altLang="zh-CN"/>
              <a:pPr/>
              <a:t>‹#›</a:t>
            </a:fld>
            <a:endParaRPr lang="bg-BG" altLang="zh-CN"/>
          </a:p>
        </p:txBody>
      </p:sp>
    </p:spTree>
    <p:extLst>
      <p:ext uri="{BB962C8B-B14F-4D97-AF65-F5344CB8AC3E}">
        <p14:creationId xmlns:p14="http://schemas.microsoft.com/office/powerpoint/2010/main" val="875725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extLst>
      <p:ext uri="{BB962C8B-B14F-4D97-AF65-F5344CB8AC3E}">
        <p14:creationId xmlns:p14="http://schemas.microsoft.com/office/powerpoint/2010/main" val="2469034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6926E65D-6BC6-4524-9804-8A2C7AD57022}" type="slidenum">
              <a:rPr lang="bg-BG" altLang="zh-CN"/>
              <a:pPr/>
              <a:t>‹#›</a:t>
            </a:fld>
            <a:endParaRPr lang="bg-BG" altLang="zh-CN"/>
          </a:p>
        </p:txBody>
      </p:sp>
    </p:spTree>
    <p:extLst>
      <p:ext uri="{BB962C8B-B14F-4D97-AF65-F5344CB8AC3E}">
        <p14:creationId xmlns:p14="http://schemas.microsoft.com/office/powerpoint/2010/main" val="587775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9C9968C5-4184-49DC-A8E3-5782CF440F79}" type="slidenum">
              <a:rPr lang="bg-BG" altLang="zh-CN"/>
              <a:pPr/>
              <a:t>‹#›</a:t>
            </a:fld>
            <a:endParaRPr lang="bg-BG" altLang="zh-CN"/>
          </a:p>
        </p:txBody>
      </p:sp>
    </p:spTree>
    <p:extLst>
      <p:ext uri="{BB962C8B-B14F-4D97-AF65-F5344CB8AC3E}">
        <p14:creationId xmlns:p14="http://schemas.microsoft.com/office/powerpoint/2010/main" val="34800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AD6609B6-48A3-4CCF-A3E7-1B2D91821A69}" type="slidenum">
              <a:rPr lang="bg-BG" altLang="zh-CN"/>
              <a:pPr/>
              <a:t>‹#›</a:t>
            </a:fld>
            <a:endParaRPr lang="bg-BG" altLang="zh-CN"/>
          </a:p>
        </p:txBody>
      </p:sp>
    </p:spTree>
    <p:extLst>
      <p:ext uri="{BB962C8B-B14F-4D97-AF65-F5344CB8AC3E}">
        <p14:creationId xmlns:p14="http://schemas.microsoft.com/office/powerpoint/2010/main" val="618419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8DD91892-067C-4006-B6A9-C774EB5E178B}" type="slidenum">
              <a:rPr lang="bg-BG" altLang="zh-CN"/>
              <a:pPr/>
              <a:t>‹#›</a:t>
            </a:fld>
            <a:endParaRPr lang="bg-BG" altLang="zh-CN"/>
          </a:p>
        </p:txBody>
      </p:sp>
    </p:spTree>
    <p:extLst>
      <p:ext uri="{BB962C8B-B14F-4D97-AF65-F5344CB8AC3E}">
        <p14:creationId xmlns:p14="http://schemas.microsoft.com/office/powerpoint/2010/main" val="1483243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3A951B44-F7F3-4D5F-BE5A-211D480C09C6}" type="slidenum">
              <a:rPr lang="bg-BG" altLang="zh-CN"/>
              <a:pPr/>
              <a:t>‹#›</a:t>
            </a:fld>
            <a:endParaRPr lang="bg-BG" altLang="zh-CN"/>
          </a:p>
        </p:txBody>
      </p:sp>
    </p:spTree>
    <p:extLst>
      <p:ext uri="{BB962C8B-B14F-4D97-AF65-F5344CB8AC3E}">
        <p14:creationId xmlns:p14="http://schemas.microsoft.com/office/powerpoint/2010/main" val="2752813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DC37B5F9-17E3-4D94-98D2-F3E6EB66CB21}" type="slidenum">
              <a:rPr lang="bg-BG" altLang="zh-CN"/>
              <a:pPr/>
              <a:t>‹#›</a:t>
            </a:fld>
            <a:endParaRPr lang="bg-BG" altLang="zh-CN"/>
          </a:p>
        </p:txBody>
      </p:sp>
    </p:spTree>
    <p:extLst>
      <p:ext uri="{BB962C8B-B14F-4D97-AF65-F5344CB8AC3E}">
        <p14:creationId xmlns:p14="http://schemas.microsoft.com/office/powerpoint/2010/main" val="1087846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A0FAAEB7-1974-454F-831A-BFA4CEBA70B0}" type="slidenum">
              <a:rPr lang="bg-BG" altLang="zh-CN"/>
              <a:pPr/>
              <a:t>‹#›</a:t>
            </a:fld>
            <a:endParaRPr lang="bg-BG" altLang="zh-CN"/>
          </a:p>
        </p:txBody>
      </p:sp>
    </p:spTree>
    <p:extLst>
      <p:ext uri="{BB962C8B-B14F-4D97-AF65-F5344CB8AC3E}">
        <p14:creationId xmlns:p14="http://schemas.microsoft.com/office/powerpoint/2010/main" val="2274759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71EA0D74-C89D-4E0A-8382-49D8938AB3F3}" type="slidenum">
              <a:rPr lang="bg-BG" altLang="zh-CN"/>
              <a:pPr/>
              <a:t>‹#›</a:t>
            </a:fld>
            <a:endParaRPr lang="bg-BG" altLang="zh-CN"/>
          </a:p>
        </p:txBody>
      </p:sp>
    </p:spTree>
    <p:extLst>
      <p:ext uri="{BB962C8B-B14F-4D97-AF65-F5344CB8AC3E}">
        <p14:creationId xmlns:p14="http://schemas.microsoft.com/office/powerpoint/2010/main" val="213473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431E33D0-B6F4-4B53-9BD6-476F0A98577C}" type="slidenum">
              <a:rPr lang="bg-BG" altLang="zh-CN"/>
              <a:pPr/>
              <a:t>‹#›</a:t>
            </a:fld>
            <a:endParaRPr lang="bg-BG" altLang="zh-CN"/>
          </a:p>
        </p:txBody>
      </p:sp>
    </p:spTree>
    <p:extLst>
      <p:ext uri="{BB962C8B-B14F-4D97-AF65-F5344CB8AC3E}">
        <p14:creationId xmlns:p14="http://schemas.microsoft.com/office/powerpoint/2010/main" val="1724609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FEA2D921-3833-4F8D-A744-0AB334CFC615}" type="slidenum">
              <a:rPr lang="bg-BG" altLang="zh-CN"/>
              <a:pPr/>
              <a:t>‹#›</a:t>
            </a:fld>
            <a:endParaRPr lang="bg-BG" altLang="zh-CN"/>
          </a:p>
        </p:txBody>
      </p:sp>
    </p:spTree>
    <p:extLst>
      <p:ext uri="{BB962C8B-B14F-4D97-AF65-F5344CB8AC3E}">
        <p14:creationId xmlns:p14="http://schemas.microsoft.com/office/powerpoint/2010/main" val="216158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Tree>
    <p:extLst>
      <p:ext uri="{BB962C8B-B14F-4D97-AF65-F5344CB8AC3E}">
        <p14:creationId xmlns:p14="http://schemas.microsoft.com/office/powerpoint/2010/main" val="1791373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06F73F43-1FA8-443B-99BA-45049843B3B7}" type="slidenum">
              <a:rPr lang="bg-BG" altLang="zh-CN"/>
              <a:pPr/>
              <a:t>‹#›</a:t>
            </a:fld>
            <a:endParaRPr lang="bg-BG" altLang="zh-CN"/>
          </a:p>
        </p:txBody>
      </p:sp>
    </p:spTree>
    <p:extLst>
      <p:ext uri="{BB962C8B-B14F-4D97-AF65-F5344CB8AC3E}">
        <p14:creationId xmlns:p14="http://schemas.microsoft.com/office/powerpoint/2010/main" val="2381686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B94B6B25-7BB3-4FDC-B4FF-371F7A1713C7}" type="slidenum">
              <a:rPr lang="bg-BG" altLang="zh-CN"/>
              <a:pPr/>
              <a:t>‹#›</a:t>
            </a:fld>
            <a:endParaRPr lang="bg-BG" altLang="zh-CN"/>
          </a:p>
        </p:txBody>
      </p:sp>
    </p:spTree>
    <p:extLst>
      <p:ext uri="{BB962C8B-B14F-4D97-AF65-F5344CB8AC3E}">
        <p14:creationId xmlns:p14="http://schemas.microsoft.com/office/powerpoint/2010/main" val="357337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40B2C9F7-82D5-4A7B-BDE2-0E1E06C429D4}" type="slidenum">
              <a:rPr lang="bg-BG" altLang="zh-CN"/>
              <a:pPr/>
              <a:t>‹#›</a:t>
            </a:fld>
            <a:endParaRPr lang="bg-BG" altLang="zh-CN"/>
          </a:p>
        </p:txBody>
      </p:sp>
    </p:spTree>
    <p:extLst>
      <p:ext uri="{BB962C8B-B14F-4D97-AF65-F5344CB8AC3E}">
        <p14:creationId xmlns:p14="http://schemas.microsoft.com/office/powerpoint/2010/main" val="302231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6CC78CDC-E848-4E3B-8145-43453379B35C}" type="slidenum">
              <a:rPr lang="bg-BG" altLang="zh-CN"/>
              <a:pPr/>
              <a:t>‹#›</a:t>
            </a:fld>
            <a:endParaRPr lang="bg-BG" altLang="zh-CN"/>
          </a:p>
        </p:txBody>
      </p:sp>
    </p:spTree>
    <p:extLst>
      <p:ext uri="{BB962C8B-B14F-4D97-AF65-F5344CB8AC3E}">
        <p14:creationId xmlns:p14="http://schemas.microsoft.com/office/powerpoint/2010/main" val="219518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68AAC849-8C68-4C0D-B72D-18172D815534}" type="slidenum">
              <a:rPr lang="bg-BG" altLang="zh-CN"/>
              <a:pPr/>
              <a:t>‹#›</a:t>
            </a:fld>
            <a:endParaRPr lang="bg-BG" altLang="zh-CN"/>
          </a:p>
        </p:txBody>
      </p:sp>
    </p:spTree>
    <p:extLst>
      <p:ext uri="{BB962C8B-B14F-4D97-AF65-F5344CB8AC3E}">
        <p14:creationId xmlns:p14="http://schemas.microsoft.com/office/powerpoint/2010/main" val="2005669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12475BDF-C239-40FC-9054-25417235E049}" type="slidenum">
              <a:rPr lang="bg-BG" altLang="zh-CN"/>
              <a:pPr/>
              <a:t>‹#›</a:t>
            </a:fld>
            <a:endParaRPr lang="bg-BG" altLang="zh-CN"/>
          </a:p>
        </p:txBody>
      </p:sp>
    </p:spTree>
    <p:extLst>
      <p:ext uri="{BB962C8B-B14F-4D97-AF65-F5344CB8AC3E}">
        <p14:creationId xmlns:p14="http://schemas.microsoft.com/office/powerpoint/2010/main" val="3515520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C75D3D94-A7E6-4207-B46E-299C41DEEA56}" type="slidenum">
              <a:rPr lang="bg-BG" altLang="zh-CN"/>
              <a:pPr/>
              <a:t>‹#›</a:t>
            </a:fld>
            <a:endParaRPr lang="bg-BG" altLang="zh-CN"/>
          </a:p>
        </p:txBody>
      </p:sp>
    </p:spTree>
    <p:extLst>
      <p:ext uri="{BB962C8B-B14F-4D97-AF65-F5344CB8AC3E}">
        <p14:creationId xmlns:p14="http://schemas.microsoft.com/office/powerpoint/2010/main" val="3771528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45EFE24A-3719-4DA7-8425-2F8FAAC076DD}" type="slidenum">
              <a:rPr lang="bg-BG" altLang="zh-CN"/>
              <a:pPr/>
              <a:t>‹#›</a:t>
            </a:fld>
            <a:endParaRPr lang="bg-BG" altLang="zh-CN"/>
          </a:p>
        </p:txBody>
      </p:sp>
    </p:spTree>
    <p:extLst>
      <p:ext uri="{BB962C8B-B14F-4D97-AF65-F5344CB8AC3E}">
        <p14:creationId xmlns:p14="http://schemas.microsoft.com/office/powerpoint/2010/main" val="118660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7D06425F-F10E-4CBA-9ED0-95DFD276D2D7}" type="slidenum">
              <a:rPr lang="bg-BG" altLang="zh-CN"/>
              <a:pPr/>
              <a:t>‹#›</a:t>
            </a:fld>
            <a:endParaRPr lang="bg-BG" altLang="zh-CN"/>
          </a:p>
        </p:txBody>
      </p:sp>
    </p:spTree>
    <p:extLst>
      <p:ext uri="{BB962C8B-B14F-4D97-AF65-F5344CB8AC3E}">
        <p14:creationId xmlns:p14="http://schemas.microsoft.com/office/powerpoint/2010/main" val="2404798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59D2A5CE-302D-4963-BFF4-8FF905799E80}" type="slidenum">
              <a:rPr lang="bg-BG" altLang="zh-CN"/>
              <a:pPr/>
              <a:t>‹#›</a:t>
            </a:fld>
            <a:endParaRPr lang="bg-BG" altLang="zh-CN"/>
          </a:p>
        </p:txBody>
      </p:sp>
    </p:spTree>
    <p:extLst>
      <p:ext uri="{BB962C8B-B14F-4D97-AF65-F5344CB8AC3E}">
        <p14:creationId xmlns:p14="http://schemas.microsoft.com/office/powerpoint/2010/main" val="198191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230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A311ED34-077F-4F08-B22E-1C9A508F5474}" type="slidenum">
              <a:rPr lang="bg-BG" altLang="zh-CN"/>
              <a:pPr/>
              <a:t>‹#›</a:t>
            </a:fld>
            <a:endParaRPr lang="bg-BG" altLang="zh-CN"/>
          </a:p>
        </p:txBody>
      </p:sp>
    </p:spTree>
    <p:extLst>
      <p:ext uri="{BB962C8B-B14F-4D97-AF65-F5344CB8AC3E}">
        <p14:creationId xmlns:p14="http://schemas.microsoft.com/office/powerpoint/2010/main" val="48608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r>
              <a:rPr lang="bg-BG" altLang="zh-CN"/>
              <a:t>发展经济学</a:t>
            </a:r>
          </a:p>
        </p:txBody>
      </p:sp>
      <p:sp>
        <p:nvSpPr>
          <p:cNvPr id="9" name="Контейнер за номер на слайда 8"/>
          <p:cNvSpPr>
            <a:spLocks noGrp="1"/>
          </p:cNvSpPr>
          <p:nvPr>
            <p:ph type="sldNum" sz="quarter" idx="12"/>
          </p:nvPr>
        </p:nvSpPr>
        <p:spPr/>
        <p:txBody>
          <a:bodyPr/>
          <a:lstStyle>
            <a:lvl1pPr>
              <a:defRPr/>
            </a:lvl1pPr>
          </a:lstStyle>
          <a:p>
            <a:fld id="{1F17FB04-FEF8-427C-B9E1-1FE02B2B1CAC}" type="slidenum">
              <a:rPr lang="bg-BG" altLang="zh-CN"/>
              <a:pPr/>
              <a:t>‹#›</a:t>
            </a:fld>
            <a:endParaRPr lang="bg-BG" altLang="zh-CN"/>
          </a:p>
        </p:txBody>
      </p:sp>
    </p:spTree>
    <p:extLst>
      <p:ext uri="{BB962C8B-B14F-4D97-AF65-F5344CB8AC3E}">
        <p14:creationId xmlns:p14="http://schemas.microsoft.com/office/powerpoint/2010/main" val="2293556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r>
              <a:rPr lang="bg-BG" altLang="zh-CN"/>
              <a:t>发展经济学</a:t>
            </a:r>
          </a:p>
        </p:txBody>
      </p:sp>
      <p:sp>
        <p:nvSpPr>
          <p:cNvPr id="5" name="Контейнер за номер на слайда 4"/>
          <p:cNvSpPr>
            <a:spLocks noGrp="1"/>
          </p:cNvSpPr>
          <p:nvPr>
            <p:ph type="sldNum" sz="quarter" idx="12"/>
          </p:nvPr>
        </p:nvSpPr>
        <p:spPr/>
        <p:txBody>
          <a:bodyPr/>
          <a:lstStyle>
            <a:lvl1pPr>
              <a:defRPr/>
            </a:lvl1pPr>
          </a:lstStyle>
          <a:p>
            <a:fld id="{C15FBC26-569E-4CC7-9226-B88950E05400}" type="slidenum">
              <a:rPr lang="bg-BG" altLang="zh-CN"/>
              <a:pPr/>
              <a:t>‹#›</a:t>
            </a:fld>
            <a:endParaRPr lang="bg-BG" altLang="zh-CN"/>
          </a:p>
        </p:txBody>
      </p:sp>
    </p:spTree>
    <p:extLst>
      <p:ext uri="{BB962C8B-B14F-4D97-AF65-F5344CB8AC3E}">
        <p14:creationId xmlns:p14="http://schemas.microsoft.com/office/powerpoint/2010/main" val="1758818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r>
              <a:rPr lang="bg-BG" altLang="zh-CN"/>
              <a:t>发展经济学</a:t>
            </a:r>
          </a:p>
        </p:txBody>
      </p:sp>
      <p:sp>
        <p:nvSpPr>
          <p:cNvPr id="4" name="Контейнер за номер на слайда 3"/>
          <p:cNvSpPr>
            <a:spLocks noGrp="1"/>
          </p:cNvSpPr>
          <p:nvPr>
            <p:ph type="sldNum" sz="quarter" idx="12"/>
          </p:nvPr>
        </p:nvSpPr>
        <p:spPr/>
        <p:txBody>
          <a:bodyPr/>
          <a:lstStyle>
            <a:lvl1pPr>
              <a:defRPr/>
            </a:lvl1pPr>
          </a:lstStyle>
          <a:p>
            <a:fld id="{DF1E627B-CE16-4073-A58A-BBD05EFD7184}" type="slidenum">
              <a:rPr lang="bg-BG" altLang="zh-CN"/>
              <a:pPr/>
              <a:t>‹#›</a:t>
            </a:fld>
            <a:endParaRPr lang="bg-BG" altLang="zh-CN"/>
          </a:p>
        </p:txBody>
      </p:sp>
    </p:spTree>
    <p:extLst>
      <p:ext uri="{BB962C8B-B14F-4D97-AF65-F5344CB8AC3E}">
        <p14:creationId xmlns:p14="http://schemas.microsoft.com/office/powerpoint/2010/main" val="154677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F6874DF5-0477-48E5-A4A6-426DCB72E813}" type="slidenum">
              <a:rPr lang="bg-BG" altLang="zh-CN"/>
              <a:pPr/>
              <a:t>‹#›</a:t>
            </a:fld>
            <a:endParaRPr lang="bg-BG" altLang="zh-CN"/>
          </a:p>
        </p:txBody>
      </p:sp>
    </p:spTree>
    <p:extLst>
      <p:ext uri="{BB962C8B-B14F-4D97-AF65-F5344CB8AC3E}">
        <p14:creationId xmlns:p14="http://schemas.microsoft.com/office/powerpoint/2010/main" val="58659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r>
              <a:rPr lang="bg-BG" altLang="zh-CN"/>
              <a:t>发展经济学</a:t>
            </a:r>
          </a:p>
        </p:txBody>
      </p:sp>
      <p:sp>
        <p:nvSpPr>
          <p:cNvPr id="7" name="Контейнер за номер на слайда 6"/>
          <p:cNvSpPr>
            <a:spLocks noGrp="1"/>
          </p:cNvSpPr>
          <p:nvPr>
            <p:ph type="sldNum" sz="quarter" idx="12"/>
          </p:nvPr>
        </p:nvSpPr>
        <p:spPr/>
        <p:txBody>
          <a:bodyPr/>
          <a:lstStyle>
            <a:lvl1pPr>
              <a:defRPr/>
            </a:lvl1pPr>
          </a:lstStyle>
          <a:p>
            <a:fld id="{38D256CB-0DF8-48F7-8591-CE1898768986}" type="slidenum">
              <a:rPr lang="bg-BG" altLang="zh-CN"/>
              <a:pPr/>
              <a:t>‹#›</a:t>
            </a:fld>
            <a:endParaRPr lang="bg-BG" altLang="zh-CN"/>
          </a:p>
        </p:txBody>
      </p:sp>
    </p:spTree>
    <p:extLst>
      <p:ext uri="{BB962C8B-B14F-4D97-AF65-F5344CB8AC3E}">
        <p14:creationId xmlns:p14="http://schemas.microsoft.com/office/powerpoint/2010/main" val="374825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62F8E20D-2CCB-4A22-8C1E-2B83CE989FF0}" type="slidenum">
              <a:rPr lang="bg-BG" altLang="zh-CN"/>
              <a:pPr/>
              <a:t>‹#›</a:t>
            </a:fld>
            <a:endParaRPr lang="bg-BG" altLang="zh-CN"/>
          </a:p>
        </p:txBody>
      </p:sp>
    </p:spTree>
    <p:extLst>
      <p:ext uri="{BB962C8B-B14F-4D97-AF65-F5344CB8AC3E}">
        <p14:creationId xmlns:p14="http://schemas.microsoft.com/office/powerpoint/2010/main" val="1975726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r>
              <a:rPr lang="bg-BG" altLang="zh-CN"/>
              <a:t>发展经济学</a:t>
            </a:r>
          </a:p>
        </p:txBody>
      </p:sp>
      <p:sp>
        <p:nvSpPr>
          <p:cNvPr id="6" name="Контейнер за номер на слайда 5"/>
          <p:cNvSpPr>
            <a:spLocks noGrp="1"/>
          </p:cNvSpPr>
          <p:nvPr>
            <p:ph type="sldNum" sz="quarter" idx="12"/>
          </p:nvPr>
        </p:nvSpPr>
        <p:spPr/>
        <p:txBody>
          <a:bodyPr/>
          <a:lstStyle>
            <a:lvl1pPr>
              <a:defRPr/>
            </a:lvl1pPr>
          </a:lstStyle>
          <a:p>
            <a:fld id="{B149CAC1-2442-4C0F-BC8B-E394C5C79586}" type="slidenum">
              <a:rPr lang="bg-BG" altLang="zh-CN"/>
              <a:pPr/>
              <a:t>‹#›</a:t>
            </a:fld>
            <a:endParaRPr lang="bg-BG" altLang="zh-CN"/>
          </a:p>
        </p:txBody>
      </p:sp>
    </p:spTree>
    <p:extLst>
      <p:ext uri="{BB962C8B-B14F-4D97-AF65-F5344CB8AC3E}">
        <p14:creationId xmlns:p14="http://schemas.microsoft.com/office/powerpoint/2010/main" val="360604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2050" name="Rectangle 2" descr="图片8"/>
          <p:cNvSpPr>
            <a:spLocks noChangeArrowheads="1"/>
          </p:cNvSpPr>
          <p:nvPr/>
        </p:nvSpPr>
        <p:spPr bwMode="auto">
          <a:xfrm>
            <a:off x="0" y="0"/>
            <a:ext cx="9144000" cy="6858000"/>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2051" name="Rectangle 3"/>
          <p:cNvSpPr>
            <a:spLocks noGrp="1" noChangeArrowheads="1"/>
          </p:cNvSpPr>
          <p:nvPr>
            <p:ph type="ctrTitle"/>
          </p:nvPr>
        </p:nvSpPr>
        <p:spPr>
          <a:xfrm>
            <a:off x="685800" y="1557338"/>
            <a:ext cx="7772400" cy="760412"/>
          </a:xfrm>
        </p:spPr>
        <p:txBody>
          <a:bodyPr/>
          <a:lstStyle>
            <a:lvl1pPr algn="ctr">
              <a:defRPr b="1">
                <a:effectLst>
                  <a:outerShdw blurRad="38100" dist="38100" dir="2700000" algn="tl">
                    <a:srgbClr val="C0C0C0"/>
                  </a:outerShdw>
                </a:effectLst>
              </a:defRPr>
            </a:lvl1pPr>
          </a:lstStyle>
          <a:p>
            <a:pPr lvl="0"/>
            <a:r>
              <a:rPr lang="bg-BG" altLang="zh-CN" noProof="0" smtClean="0"/>
              <a:t>Редакт. стил загл. образец</a:t>
            </a:r>
            <a:endParaRPr lang="zh-CN" altLang="bg-BG" noProof="0" smtClean="0"/>
          </a:p>
        </p:txBody>
      </p:sp>
      <p:sp>
        <p:nvSpPr>
          <p:cNvPr id="2052" name="Rectangle 4"/>
          <p:cNvSpPr>
            <a:spLocks noGrp="1" noChangeArrowheads="1"/>
          </p:cNvSpPr>
          <p:nvPr>
            <p:ph type="subTitle" idx="1"/>
          </p:nvPr>
        </p:nvSpPr>
        <p:spPr>
          <a:xfrm>
            <a:off x="1403350" y="2428875"/>
            <a:ext cx="6400800" cy="579438"/>
          </a:xfrm>
        </p:spPr>
        <p:txBody>
          <a:bodyPr>
            <a:spAutoFit/>
          </a:bodyPr>
          <a:lstStyle>
            <a:lvl1pPr marL="0" indent="0" algn="ctr">
              <a:buFontTx/>
              <a:buNone/>
              <a:defRPr>
                <a:effectLst>
                  <a:outerShdw blurRad="38100" dist="38100" dir="2700000" algn="tl">
                    <a:srgbClr val="C0C0C0"/>
                  </a:outerShdw>
                </a:effectLst>
              </a:defRPr>
            </a:lvl1pPr>
          </a:lstStyle>
          <a:p>
            <a:pPr lvl="0"/>
            <a:r>
              <a:rPr lang="bg-BG" altLang="zh-CN" noProof="0" smtClean="0"/>
              <a:t>Щракнете за редакция стил подзагл. обр.</a:t>
            </a:r>
            <a:endParaRPr lang="zh-CN" altLang="bg-BG" noProof="0" smtClean="0"/>
          </a:p>
        </p:txBody>
      </p:sp>
      <p:sp>
        <p:nvSpPr>
          <p:cNvPr id="2053" name="Rectangle 5"/>
          <p:cNvSpPr>
            <a:spLocks noGrp="1" noChangeArrowheads="1"/>
          </p:cNvSpPr>
          <p:nvPr>
            <p:ph type="dt" sz="half" idx="2"/>
          </p:nvPr>
        </p:nvSpPr>
        <p:spPr/>
        <p:txBody>
          <a:bodyPr/>
          <a:lstStyle>
            <a:lvl1pPr>
              <a:defRPr/>
            </a:lvl1pPr>
          </a:lstStyle>
          <a:p>
            <a:endParaRPr lang="zh-CN" altLang="en-US"/>
          </a:p>
        </p:txBody>
      </p:sp>
      <p:sp>
        <p:nvSpPr>
          <p:cNvPr id="2054" name="Rectangle 6"/>
          <p:cNvSpPr>
            <a:spLocks noGrp="1" noChangeArrowheads="1"/>
          </p:cNvSpPr>
          <p:nvPr>
            <p:ph type="ftr" sz="quarter" idx="3"/>
          </p:nvPr>
        </p:nvSpPr>
        <p:spPr/>
        <p:txBody>
          <a:bodyPr/>
          <a:lstStyle>
            <a:lvl1pPr>
              <a:defRPr/>
            </a:lvl1pPr>
          </a:lstStyle>
          <a:p>
            <a:endParaRPr lang="zh-CN" altLang="en-US"/>
          </a:p>
        </p:txBody>
      </p:sp>
      <p:sp>
        <p:nvSpPr>
          <p:cNvPr id="2055" name="Rectangle 7"/>
          <p:cNvSpPr>
            <a:spLocks noGrp="1" noChangeArrowheads="1"/>
          </p:cNvSpPr>
          <p:nvPr>
            <p:ph type="sldNum" sz="quarter" idx="4"/>
          </p:nvPr>
        </p:nvSpPr>
        <p:spPr/>
        <p:txBody>
          <a:bodyPr/>
          <a:lstStyle>
            <a:lvl1pPr>
              <a:defRPr/>
            </a:lvl1pPr>
          </a:lstStyle>
          <a:p>
            <a:fld id="{A26E46B1-A87F-4D03-8BF8-78B068168571}" type="slidenum">
              <a:rPr lang="bg-BG" altLang="zh-CN"/>
              <a:pPr/>
              <a:t>‹#›</a:t>
            </a:fld>
            <a:endParaRPr lang="bg-BG"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left)">
                                      <p:cBhvr>
                                        <p:cTn id="7" dur="1000"/>
                                        <p:tgtEl>
                                          <p:spTgt spid="205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52">
                                            <p:txEl>
                                              <p:pRg st="0" end="0"/>
                                            </p:txEl>
                                          </p:spTgt>
                                        </p:tgtEl>
                                        <p:attrNameLst>
                                          <p:attrName>style.visibility</p:attrName>
                                        </p:attrNameLst>
                                      </p:cBhvr>
                                      <p:to>
                                        <p:strVal val="visible"/>
                                      </p:to>
                                    </p:set>
                                    <p:animEffect transition="in" filter="wipe(left)">
                                      <p:cBhvr>
                                        <p:cTn id="11" dur="1000"/>
                                        <p:tgtEl>
                                          <p:spTgt spid="20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2" grpId="0" build="p" autoUpdateAnimBg="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8F0BF633-2BBC-4E93-8129-969AB2391331}" type="slidenum">
              <a:rPr lang="bg-BG" altLang="zh-CN"/>
              <a:pPr/>
              <a:t>‹#›</a:t>
            </a:fld>
            <a:endParaRPr lang="bg-BG" altLang="zh-CN"/>
          </a:p>
        </p:txBody>
      </p:sp>
    </p:spTree>
    <p:extLst>
      <p:ext uri="{BB962C8B-B14F-4D97-AF65-F5344CB8AC3E}">
        <p14:creationId xmlns:p14="http://schemas.microsoft.com/office/powerpoint/2010/main" val="285886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Tree>
    <p:extLst>
      <p:ext uri="{BB962C8B-B14F-4D97-AF65-F5344CB8AC3E}">
        <p14:creationId xmlns:p14="http://schemas.microsoft.com/office/powerpoint/2010/main" val="3545483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EF1AAF76-0187-4545-9657-6A9E5449769F}" type="slidenum">
              <a:rPr lang="bg-BG" altLang="zh-CN"/>
              <a:pPr/>
              <a:t>‹#›</a:t>
            </a:fld>
            <a:endParaRPr lang="bg-BG" altLang="zh-CN"/>
          </a:p>
        </p:txBody>
      </p:sp>
    </p:spTree>
    <p:extLst>
      <p:ext uri="{BB962C8B-B14F-4D97-AF65-F5344CB8AC3E}">
        <p14:creationId xmlns:p14="http://schemas.microsoft.com/office/powerpoint/2010/main" val="436613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68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59313" y="1198563"/>
            <a:ext cx="40386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2ABEBFA9-C55C-4F44-8DB3-01761C6A3FB2}" type="slidenum">
              <a:rPr lang="bg-BG" altLang="zh-CN"/>
              <a:pPr/>
              <a:t>‹#›</a:t>
            </a:fld>
            <a:endParaRPr lang="bg-BG" altLang="zh-CN"/>
          </a:p>
        </p:txBody>
      </p:sp>
    </p:spTree>
    <p:extLst>
      <p:ext uri="{BB962C8B-B14F-4D97-AF65-F5344CB8AC3E}">
        <p14:creationId xmlns:p14="http://schemas.microsoft.com/office/powerpoint/2010/main" val="124606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endParaRPr lang="bg-BG" altLang="zh-CN"/>
          </a:p>
        </p:txBody>
      </p:sp>
      <p:sp>
        <p:nvSpPr>
          <p:cNvPr id="9" name="Контейнер за номер на слайда 8"/>
          <p:cNvSpPr>
            <a:spLocks noGrp="1"/>
          </p:cNvSpPr>
          <p:nvPr>
            <p:ph type="sldNum" sz="quarter" idx="12"/>
          </p:nvPr>
        </p:nvSpPr>
        <p:spPr/>
        <p:txBody>
          <a:bodyPr/>
          <a:lstStyle>
            <a:lvl1pPr>
              <a:defRPr/>
            </a:lvl1pPr>
          </a:lstStyle>
          <a:p>
            <a:fld id="{E5C21D32-16AA-4EEA-8198-F8EB3BC4E551}" type="slidenum">
              <a:rPr lang="bg-BG" altLang="zh-CN"/>
              <a:pPr/>
              <a:t>‹#›</a:t>
            </a:fld>
            <a:endParaRPr lang="bg-BG" altLang="zh-CN"/>
          </a:p>
        </p:txBody>
      </p:sp>
    </p:spTree>
    <p:extLst>
      <p:ext uri="{BB962C8B-B14F-4D97-AF65-F5344CB8AC3E}">
        <p14:creationId xmlns:p14="http://schemas.microsoft.com/office/powerpoint/2010/main" val="1102357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endParaRPr lang="bg-BG" altLang="zh-CN"/>
          </a:p>
        </p:txBody>
      </p:sp>
      <p:sp>
        <p:nvSpPr>
          <p:cNvPr id="5" name="Контейнер за номер на слайда 4"/>
          <p:cNvSpPr>
            <a:spLocks noGrp="1"/>
          </p:cNvSpPr>
          <p:nvPr>
            <p:ph type="sldNum" sz="quarter" idx="12"/>
          </p:nvPr>
        </p:nvSpPr>
        <p:spPr/>
        <p:txBody>
          <a:bodyPr/>
          <a:lstStyle>
            <a:lvl1pPr>
              <a:defRPr/>
            </a:lvl1pPr>
          </a:lstStyle>
          <a:p>
            <a:fld id="{2DDB720D-6A57-4138-B88C-C841FB5B7A70}" type="slidenum">
              <a:rPr lang="bg-BG" altLang="zh-CN"/>
              <a:pPr/>
              <a:t>‹#›</a:t>
            </a:fld>
            <a:endParaRPr lang="bg-BG" altLang="zh-CN"/>
          </a:p>
        </p:txBody>
      </p:sp>
    </p:spTree>
    <p:extLst>
      <p:ext uri="{BB962C8B-B14F-4D97-AF65-F5344CB8AC3E}">
        <p14:creationId xmlns:p14="http://schemas.microsoft.com/office/powerpoint/2010/main" val="613428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endParaRPr lang="bg-BG" altLang="zh-CN"/>
          </a:p>
        </p:txBody>
      </p:sp>
      <p:sp>
        <p:nvSpPr>
          <p:cNvPr id="4" name="Контейнер за номер на слайда 3"/>
          <p:cNvSpPr>
            <a:spLocks noGrp="1"/>
          </p:cNvSpPr>
          <p:nvPr>
            <p:ph type="sldNum" sz="quarter" idx="12"/>
          </p:nvPr>
        </p:nvSpPr>
        <p:spPr/>
        <p:txBody>
          <a:bodyPr/>
          <a:lstStyle>
            <a:lvl1pPr>
              <a:defRPr/>
            </a:lvl1pPr>
          </a:lstStyle>
          <a:p>
            <a:fld id="{0C1FADFC-459D-443B-8460-4046BB5BEC27}" type="slidenum">
              <a:rPr lang="bg-BG" altLang="zh-CN"/>
              <a:pPr/>
              <a:t>‹#›</a:t>
            </a:fld>
            <a:endParaRPr lang="bg-BG" altLang="zh-CN"/>
          </a:p>
        </p:txBody>
      </p:sp>
    </p:spTree>
    <p:extLst>
      <p:ext uri="{BB962C8B-B14F-4D97-AF65-F5344CB8AC3E}">
        <p14:creationId xmlns:p14="http://schemas.microsoft.com/office/powerpoint/2010/main" val="1071533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FF11513C-4C30-4569-98C4-67AEA0857825}" type="slidenum">
              <a:rPr lang="bg-BG" altLang="zh-CN"/>
              <a:pPr/>
              <a:t>‹#›</a:t>
            </a:fld>
            <a:endParaRPr lang="bg-BG" altLang="zh-CN"/>
          </a:p>
        </p:txBody>
      </p:sp>
    </p:spTree>
    <p:extLst>
      <p:ext uri="{BB962C8B-B14F-4D97-AF65-F5344CB8AC3E}">
        <p14:creationId xmlns:p14="http://schemas.microsoft.com/office/powerpoint/2010/main" val="1058278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43CD3E99-D795-4785-8737-92BAAB28A4A5}" type="slidenum">
              <a:rPr lang="bg-BG" altLang="zh-CN"/>
              <a:pPr/>
              <a:t>‹#›</a:t>
            </a:fld>
            <a:endParaRPr lang="bg-BG" altLang="zh-CN"/>
          </a:p>
        </p:txBody>
      </p:sp>
    </p:spTree>
    <p:extLst>
      <p:ext uri="{BB962C8B-B14F-4D97-AF65-F5344CB8AC3E}">
        <p14:creationId xmlns:p14="http://schemas.microsoft.com/office/powerpoint/2010/main" val="384828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2ECA41FB-D271-42BD-99B4-0DB1FB69CEE0}" type="slidenum">
              <a:rPr lang="bg-BG" altLang="zh-CN"/>
              <a:pPr/>
              <a:t>‹#›</a:t>
            </a:fld>
            <a:endParaRPr lang="bg-BG" altLang="zh-CN"/>
          </a:p>
        </p:txBody>
      </p:sp>
    </p:spTree>
    <p:extLst>
      <p:ext uri="{BB962C8B-B14F-4D97-AF65-F5344CB8AC3E}">
        <p14:creationId xmlns:p14="http://schemas.microsoft.com/office/powerpoint/2010/main" val="3160122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40513" y="292100"/>
            <a:ext cx="2057400" cy="573087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68313" y="292100"/>
            <a:ext cx="6019800" cy="573087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D0F9EB35-99D4-4871-8C42-F723260659BA}" type="slidenum">
              <a:rPr lang="bg-BG" altLang="zh-CN"/>
              <a:pPr/>
              <a:t>‹#›</a:t>
            </a:fld>
            <a:endParaRPr lang="bg-BG" altLang="zh-CN"/>
          </a:p>
        </p:txBody>
      </p:sp>
    </p:spTree>
    <p:extLst>
      <p:ext uri="{BB962C8B-B14F-4D97-AF65-F5344CB8AC3E}">
        <p14:creationId xmlns:p14="http://schemas.microsoft.com/office/powerpoint/2010/main" val="4151167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F7A38835-D1F2-4026-BB0C-E6F88DE925DE}" type="slidenum">
              <a:rPr lang="bg-BG" altLang="zh-CN"/>
              <a:pPr/>
              <a:t>‹#›</a:t>
            </a:fld>
            <a:endParaRPr lang="bg-BG" altLang="zh-CN"/>
          </a:p>
        </p:txBody>
      </p:sp>
    </p:spTree>
    <p:extLst>
      <p:ext uri="{BB962C8B-B14F-4D97-AF65-F5344CB8AC3E}">
        <p14:creationId xmlns:p14="http://schemas.microsoft.com/office/powerpoint/2010/main" val="2409936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Tree>
    <p:extLst>
      <p:ext uri="{BB962C8B-B14F-4D97-AF65-F5344CB8AC3E}">
        <p14:creationId xmlns:p14="http://schemas.microsoft.com/office/powerpoint/2010/main" val="178598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441C0F69-0C86-4040-B8F7-D8AAB48A0C04}" type="slidenum">
              <a:rPr lang="bg-BG" altLang="zh-CN"/>
              <a:pPr/>
              <a:t>‹#›</a:t>
            </a:fld>
            <a:endParaRPr lang="bg-BG" altLang="zh-CN"/>
          </a:p>
        </p:txBody>
      </p:sp>
    </p:spTree>
    <p:extLst>
      <p:ext uri="{BB962C8B-B14F-4D97-AF65-F5344CB8AC3E}">
        <p14:creationId xmlns:p14="http://schemas.microsoft.com/office/powerpoint/2010/main" val="3811931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09DD4BDD-130A-4B17-8362-7092C0942BA1}" type="slidenum">
              <a:rPr lang="bg-BG" altLang="zh-CN"/>
              <a:pPr/>
              <a:t>‹#›</a:t>
            </a:fld>
            <a:endParaRPr lang="bg-BG" altLang="zh-CN"/>
          </a:p>
        </p:txBody>
      </p:sp>
    </p:spTree>
    <p:extLst>
      <p:ext uri="{BB962C8B-B14F-4D97-AF65-F5344CB8AC3E}">
        <p14:creationId xmlns:p14="http://schemas.microsoft.com/office/powerpoint/2010/main" val="1931277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E53F3B33-D51B-4610-9112-02FEFA2BA2ED}" type="slidenum">
              <a:rPr lang="bg-BG" altLang="zh-CN"/>
              <a:pPr/>
              <a:t>‹#›</a:t>
            </a:fld>
            <a:endParaRPr lang="bg-BG" altLang="zh-CN"/>
          </a:p>
        </p:txBody>
      </p:sp>
    </p:spTree>
    <p:extLst>
      <p:ext uri="{BB962C8B-B14F-4D97-AF65-F5344CB8AC3E}">
        <p14:creationId xmlns:p14="http://schemas.microsoft.com/office/powerpoint/2010/main" val="1263869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lvl1pPr>
              <a:defRPr/>
            </a:lvl1pPr>
          </a:lstStyle>
          <a:p>
            <a:endParaRPr lang="bg-BG" altLang="zh-CN"/>
          </a:p>
        </p:txBody>
      </p:sp>
      <p:sp>
        <p:nvSpPr>
          <p:cNvPr id="8" name="Контейнер за долния колонтитул 7"/>
          <p:cNvSpPr>
            <a:spLocks noGrp="1"/>
          </p:cNvSpPr>
          <p:nvPr>
            <p:ph type="ftr" sz="quarter" idx="11"/>
          </p:nvPr>
        </p:nvSpPr>
        <p:spPr/>
        <p:txBody>
          <a:bodyPr/>
          <a:lstStyle>
            <a:lvl1pPr>
              <a:defRPr/>
            </a:lvl1pPr>
          </a:lstStyle>
          <a:p>
            <a:endParaRPr lang="bg-BG" altLang="zh-CN"/>
          </a:p>
        </p:txBody>
      </p:sp>
      <p:sp>
        <p:nvSpPr>
          <p:cNvPr id="9" name="Контейнер за номер на слайда 8"/>
          <p:cNvSpPr>
            <a:spLocks noGrp="1"/>
          </p:cNvSpPr>
          <p:nvPr>
            <p:ph type="sldNum" sz="quarter" idx="12"/>
          </p:nvPr>
        </p:nvSpPr>
        <p:spPr/>
        <p:txBody>
          <a:bodyPr/>
          <a:lstStyle>
            <a:lvl1pPr>
              <a:defRPr/>
            </a:lvl1pPr>
          </a:lstStyle>
          <a:p>
            <a:fld id="{10FCDE99-AB7E-4E16-BA70-8063EA589BD8}" type="slidenum">
              <a:rPr lang="bg-BG" altLang="zh-CN"/>
              <a:pPr/>
              <a:t>‹#›</a:t>
            </a:fld>
            <a:endParaRPr lang="bg-BG" altLang="zh-CN"/>
          </a:p>
        </p:txBody>
      </p:sp>
    </p:spTree>
    <p:extLst>
      <p:ext uri="{BB962C8B-B14F-4D97-AF65-F5344CB8AC3E}">
        <p14:creationId xmlns:p14="http://schemas.microsoft.com/office/powerpoint/2010/main" val="2939293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lvl1pPr>
              <a:defRPr/>
            </a:lvl1pPr>
          </a:lstStyle>
          <a:p>
            <a:endParaRPr lang="bg-BG" altLang="zh-CN"/>
          </a:p>
        </p:txBody>
      </p:sp>
      <p:sp>
        <p:nvSpPr>
          <p:cNvPr id="4" name="Контейнер за долния колонтитул 3"/>
          <p:cNvSpPr>
            <a:spLocks noGrp="1"/>
          </p:cNvSpPr>
          <p:nvPr>
            <p:ph type="ftr" sz="quarter" idx="11"/>
          </p:nvPr>
        </p:nvSpPr>
        <p:spPr/>
        <p:txBody>
          <a:bodyPr/>
          <a:lstStyle>
            <a:lvl1pPr>
              <a:defRPr/>
            </a:lvl1pPr>
          </a:lstStyle>
          <a:p>
            <a:endParaRPr lang="bg-BG" altLang="zh-CN"/>
          </a:p>
        </p:txBody>
      </p:sp>
      <p:sp>
        <p:nvSpPr>
          <p:cNvPr id="5" name="Контейнер за номер на слайда 4"/>
          <p:cNvSpPr>
            <a:spLocks noGrp="1"/>
          </p:cNvSpPr>
          <p:nvPr>
            <p:ph type="sldNum" sz="quarter" idx="12"/>
          </p:nvPr>
        </p:nvSpPr>
        <p:spPr/>
        <p:txBody>
          <a:bodyPr/>
          <a:lstStyle>
            <a:lvl1pPr>
              <a:defRPr/>
            </a:lvl1pPr>
          </a:lstStyle>
          <a:p>
            <a:fld id="{EAF76AFA-C4FA-4932-A8CD-59A7E5052CFA}" type="slidenum">
              <a:rPr lang="bg-BG" altLang="zh-CN"/>
              <a:pPr/>
              <a:t>‹#›</a:t>
            </a:fld>
            <a:endParaRPr lang="bg-BG" altLang="zh-CN"/>
          </a:p>
        </p:txBody>
      </p:sp>
    </p:spTree>
    <p:extLst>
      <p:ext uri="{BB962C8B-B14F-4D97-AF65-F5344CB8AC3E}">
        <p14:creationId xmlns:p14="http://schemas.microsoft.com/office/powerpoint/2010/main" val="2218229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lvl1pPr>
              <a:defRPr/>
            </a:lvl1pPr>
          </a:lstStyle>
          <a:p>
            <a:endParaRPr lang="bg-BG" altLang="zh-CN"/>
          </a:p>
        </p:txBody>
      </p:sp>
      <p:sp>
        <p:nvSpPr>
          <p:cNvPr id="3" name="Контейнер за долния колонтитул 2"/>
          <p:cNvSpPr>
            <a:spLocks noGrp="1"/>
          </p:cNvSpPr>
          <p:nvPr>
            <p:ph type="ftr" sz="quarter" idx="11"/>
          </p:nvPr>
        </p:nvSpPr>
        <p:spPr/>
        <p:txBody>
          <a:bodyPr/>
          <a:lstStyle>
            <a:lvl1pPr>
              <a:defRPr/>
            </a:lvl1pPr>
          </a:lstStyle>
          <a:p>
            <a:endParaRPr lang="bg-BG" altLang="zh-CN"/>
          </a:p>
        </p:txBody>
      </p:sp>
      <p:sp>
        <p:nvSpPr>
          <p:cNvPr id="4" name="Контейнер за номер на слайда 3"/>
          <p:cNvSpPr>
            <a:spLocks noGrp="1"/>
          </p:cNvSpPr>
          <p:nvPr>
            <p:ph type="sldNum" sz="quarter" idx="12"/>
          </p:nvPr>
        </p:nvSpPr>
        <p:spPr/>
        <p:txBody>
          <a:bodyPr/>
          <a:lstStyle>
            <a:lvl1pPr>
              <a:defRPr/>
            </a:lvl1pPr>
          </a:lstStyle>
          <a:p>
            <a:fld id="{151BF6FF-9220-48DB-AA63-77AC9A6AE7B3}" type="slidenum">
              <a:rPr lang="bg-BG" altLang="zh-CN"/>
              <a:pPr/>
              <a:t>‹#›</a:t>
            </a:fld>
            <a:endParaRPr lang="bg-BG" altLang="zh-CN"/>
          </a:p>
        </p:txBody>
      </p:sp>
    </p:spTree>
    <p:extLst>
      <p:ext uri="{BB962C8B-B14F-4D97-AF65-F5344CB8AC3E}">
        <p14:creationId xmlns:p14="http://schemas.microsoft.com/office/powerpoint/2010/main" val="2966336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EE48F586-7CB4-4F9F-BC94-5B04B28A34CD}" type="slidenum">
              <a:rPr lang="bg-BG" altLang="zh-CN"/>
              <a:pPr/>
              <a:t>‹#›</a:t>
            </a:fld>
            <a:endParaRPr lang="bg-BG" altLang="zh-CN"/>
          </a:p>
        </p:txBody>
      </p:sp>
    </p:spTree>
    <p:extLst>
      <p:ext uri="{BB962C8B-B14F-4D97-AF65-F5344CB8AC3E}">
        <p14:creationId xmlns:p14="http://schemas.microsoft.com/office/powerpoint/2010/main" val="2341237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lvl1pPr>
              <a:defRPr/>
            </a:lvl1pPr>
          </a:lstStyle>
          <a:p>
            <a:endParaRPr lang="bg-BG" altLang="zh-CN"/>
          </a:p>
        </p:txBody>
      </p:sp>
      <p:sp>
        <p:nvSpPr>
          <p:cNvPr id="6" name="Контейнер за долния колонтитул 5"/>
          <p:cNvSpPr>
            <a:spLocks noGrp="1"/>
          </p:cNvSpPr>
          <p:nvPr>
            <p:ph type="ftr" sz="quarter" idx="11"/>
          </p:nvPr>
        </p:nvSpPr>
        <p:spPr/>
        <p:txBody>
          <a:bodyPr/>
          <a:lstStyle>
            <a:lvl1pPr>
              <a:defRPr/>
            </a:lvl1pPr>
          </a:lstStyle>
          <a:p>
            <a:endParaRPr lang="bg-BG" altLang="zh-CN"/>
          </a:p>
        </p:txBody>
      </p:sp>
      <p:sp>
        <p:nvSpPr>
          <p:cNvPr id="7" name="Контейнер за номер на слайда 6"/>
          <p:cNvSpPr>
            <a:spLocks noGrp="1"/>
          </p:cNvSpPr>
          <p:nvPr>
            <p:ph type="sldNum" sz="quarter" idx="12"/>
          </p:nvPr>
        </p:nvSpPr>
        <p:spPr/>
        <p:txBody>
          <a:bodyPr/>
          <a:lstStyle>
            <a:lvl1pPr>
              <a:defRPr/>
            </a:lvl1pPr>
          </a:lstStyle>
          <a:p>
            <a:fld id="{CEB6BD68-A5A5-49ED-8784-CA56C4B08338}" type="slidenum">
              <a:rPr lang="bg-BG" altLang="zh-CN"/>
              <a:pPr/>
              <a:t>‹#›</a:t>
            </a:fld>
            <a:endParaRPr lang="bg-BG" altLang="zh-CN"/>
          </a:p>
        </p:txBody>
      </p:sp>
    </p:spTree>
    <p:extLst>
      <p:ext uri="{BB962C8B-B14F-4D97-AF65-F5344CB8AC3E}">
        <p14:creationId xmlns:p14="http://schemas.microsoft.com/office/powerpoint/2010/main" val="3052536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40910329-B438-4680-B792-CE91588252DF}" type="slidenum">
              <a:rPr lang="bg-BG" altLang="zh-CN"/>
              <a:pPr/>
              <a:t>‹#›</a:t>
            </a:fld>
            <a:endParaRPr lang="bg-BG" altLang="zh-CN"/>
          </a:p>
        </p:txBody>
      </p:sp>
    </p:spTree>
    <p:extLst>
      <p:ext uri="{BB962C8B-B14F-4D97-AF65-F5344CB8AC3E}">
        <p14:creationId xmlns:p14="http://schemas.microsoft.com/office/powerpoint/2010/main" val="1340133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lvl1pPr>
              <a:defRPr/>
            </a:lvl1pPr>
          </a:lstStyle>
          <a:p>
            <a:endParaRPr lang="bg-BG" altLang="zh-CN"/>
          </a:p>
        </p:txBody>
      </p:sp>
      <p:sp>
        <p:nvSpPr>
          <p:cNvPr id="5" name="Контейнер за долния колонтитул 4"/>
          <p:cNvSpPr>
            <a:spLocks noGrp="1"/>
          </p:cNvSpPr>
          <p:nvPr>
            <p:ph type="ftr" sz="quarter" idx="11"/>
          </p:nvPr>
        </p:nvSpPr>
        <p:spPr/>
        <p:txBody>
          <a:bodyPr/>
          <a:lstStyle>
            <a:lvl1pPr>
              <a:defRPr/>
            </a:lvl1pPr>
          </a:lstStyle>
          <a:p>
            <a:endParaRPr lang="bg-BG" altLang="zh-CN"/>
          </a:p>
        </p:txBody>
      </p:sp>
      <p:sp>
        <p:nvSpPr>
          <p:cNvPr id="6" name="Контейнер за номер на слайда 5"/>
          <p:cNvSpPr>
            <a:spLocks noGrp="1"/>
          </p:cNvSpPr>
          <p:nvPr>
            <p:ph type="sldNum" sz="quarter" idx="12"/>
          </p:nvPr>
        </p:nvSpPr>
        <p:spPr/>
        <p:txBody>
          <a:bodyPr/>
          <a:lstStyle>
            <a:lvl1pPr>
              <a:defRPr/>
            </a:lvl1pPr>
          </a:lstStyle>
          <a:p>
            <a:fld id="{8CF31F88-C661-4F13-95CE-FEF4DE5F7BF9}" type="slidenum">
              <a:rPr lang="bg-BG" altLang="zh-CN"/>
              <a:pPr/>
              <a:t>‹#›</a:t>
            </a:fld>
            <a:endParaRPr lang="bg-BG" altLang="zh-CN"/>
          </a:p>
        </p:txBody>
      </p:sp>
    </p:spTree>
    <p:extLst>
      <p:ext uri="{BB962C8B-B14F-4D97-AF65-F5344CB8AC3E}">
        <p14:creationId xmlns:p14="http://schemas.microsoft.com/office/powerpoint/2010/main" val="3629623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9.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6146" name="Picture 2" descr="1"/>
          <p:cNvPicPr>
            <a:picLocks noChangeAspect="1" noChangeArrowheads="1"/>
          </p:cNvPicPr>
          <p:nvPr/>
        </p:nvPicPr>
        <p:blipFill>
          <a:blip r:embed="rId13">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0" y="0"/>
            <a:ext cx="9144000" cy="12192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6148" name="Rectangle 4"/>
          <p:cNvSpPr>
            <a:spLocks noGrp="1" noChangeArrowheads="1"/>
          </p:cNvSpPr>
          <p:nvPr>
            <p:ph type="body" idx="1"/>
          </p:nvPr>
        </p:nvSpPr>
        <p:spPr bwMode="auto">
          <a:xfrm>
            <a:off x="457200" y="12954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pic>
        <p:nvPicPr>
          <p:cNvPr id="6149" name="Picture 5" descr="artplus_nature_naturalcity42_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artplus_nature_naturalcity42_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artplus_nature_naturalcity42_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artplus_nature_naturalcity42_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artplus_nature_naturalcity42_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artplus_nature_naturalcity42_c"/>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artplus_nature_naturalcity42_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p:cNvSpPr>
            <a:spLocks noGrp="1" noChangeArrowheads="1"/>
          </p:cNvSpPr>
          <p:nvPr>
            <p:ph type="title"/>
          </p:nvPr>
        </p:nvSpPr>
        <p:spPr bwMode="auto">
          <a:xfrm>
            <a:off x="457200" y="228600"/>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Tree>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 id="2147484711" r:id="rId5"/>
    <p:sldLayoutId id="2147484712" r:id="rId6"/>
    <p:sldLayoutId id="2147484713" r:id="rId7"/>
    <p:sldLayoutId id="2147484714" r:id="rId8"/>
    <p:sldLayoutId id="2147484715" r:id="rId9"/>
    <p:sldLayoutId id="2147484716" r:id="rId10"/>
    <p:sldLayoutId id="214748471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wipe(down)">
                                      <p:cBhvr>
                                        <p:cTn id="7" dur="1000"/>
                                        <p:tgtEl>
                                          <p:spTgt spid="6155"/>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6156"/>
                                        </p:tgtEl>
                                        <p:attrNameLst>
                                          <p:attrName>style.visibility</p:attrName>
                                        </p:attrNameLst>
                                      </p:cBhvr>
                                      <p:to>
                                        <p:strVal val="visible"/>
                                      </p:to>
                                    </p:set>
                                    <p:animEffect transition="in" filter="wipe(left)">
                                      <p:cBhvr>
                                        <p:cTn id="10" dur="1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utoUpdateAnimBg="0"/>
    </p:bldLst>
  </p:timing>
  <p:txStyles>
    <p:titleStyle>
      <a:lvl1pPr algn="ctr" rtl="0" eaLnBrk="1" fontAlgn="base" hangingPunct="1">
        <a:spcBef>
          <a:spcPct val="0"/>
        </a:spcBef>
        <a:spcAft>
          <a:spcPct val="0"/>
        </a:spcAft>
        <a:defRPr sz="4200" b="1" i="1">
          <a:solidFill>
            <a:schemeClr val="tx1"/>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pitchFamily="34" charset="0"/>
        </a:defRPr>
      </a:lvl2pPr>
      <a:lvl3pPr algn="ctr" rtl="0" eaLnBrk="1" fontAlgn="base" hangingPunct="1">
        <a:spcBef>
          <a:spcPct val="0"/>
        </a:spcBef>
        <a:spcAft>
          <a:spcPct val="0"/>
        </a:spcAft>
        <a:defRPr sz="4200" b="1" i="1">
          <a:solidFill>
            <a:schemeClr val="tx1"/>
          </a:solidFill>
          <a:latin typeface="Arial" pitchFamily="34" charset="0"/>
        </a:defRPr>
      </a:lvl3pPr>
      <a:lvl4pPr algn="ctr" rtl="0" eaLnBrk="1" fontAlgn="base" hangingPunct="1">
        <a:spcBef>
          <a:spcPct val="0"/>
        </a:spcBef>
        <a:spcAft>
          <a:spcPct val="0"/>
        </a:spcAft>
        <a:defRPr sz="4200" b="1" i="1">
          <a:solidFill>
            <a:schemeClr val="tx1"/>
          </a:solidFill>
          <a:latin typeface="Arial" pitchFamily="34" charset="0"/>
        </a:defRPr>
      </a:lvl4pPr>
      <a:lvl5pPr algn="ctr" rtl="0" eaLnBrk="1" fontAlgn="base" hangingPunct="1">
        <a:spcBef>
          <a:spcPct val="0"/>
        </a:spcBef>
        <a:spcAft>
          <a:spcPct val="0"/>
        </a:spcAft>
        <a:defRPr sz="4200" b="1" i="1">
          <a:solidFill>
            <a:schemeClr val="tx1"/>
          </a:solidFill>
          <a:latin typeface="Arial" pitchFamily="34" charset="0"/>
        </a:defRPr>
      </a:lvl5pPr>
      <a:lvl6pPr marL="457200" algn="ctr" rtl="0" eaLnBrk="1" fontAlgn="base" hangingPunct="1">
        <a:spcBef>
          <a:spcPct val="0"/>
        </a:spcBef>
        <a:spcAft>
          <a:spcPct val="0"/>
        </a:spcAft>
        <a:defRPr sz="4200" b="1" i="1">
          <a:solidFill>
            <a:schemeClr val="tx1"/>
          </a:solidFill>
          <a:latin typeface="Arial" pitchFamily="34" charset="0"/>
        </a:defRPr>
      </a:lvl6pPr>
      <a:lvl7pPr marL="914400" algn="ctr" rtl="0" eaLnBrk="1" fontAlgn="base" hangingPunct="1">
        <a:spcBef>
          <a:spcPct val="0"/>
        </a:spcBef>
        <a:spcAft>
          <a:spcPct val="0"/>
        </a:spcAft>
        <a:defRPr sz="4200" b="1" i="1">
          <a:solidFill>
            <a:schemeClr val="tx1"/>
          </a:solidFill>
          <a:latin typeface="Arial" pitchFamily="34" charset="0"/>
        </a:defRPr>
      </a:lvl7pPr>
      <a:lvl8pPr marL="1371600" algn="ctr" rtl="0" eaLnBrk="1" fontAlgn="base" hangingPunct="1">
        <a:spcBef>
          <a:spcPct val="0"/>
        </a:spcBef>
        <a:spcAft>
          <a:spcPct val="0"/>
        </a:spcAft>
        <a:defRPr sz="4200" b="1" i="1">
          <a:solidFill>
            <a:schemeClr val="tx1"/>
          </a:solidFill>
          <a:latin typeface="Arial" pitchFamily="34" charset="0"/>
        </a:defRPr>
      </a:lvl8pPr>
      <a:lvl9pPr marL="1828800" algn="ctr" rtl="0" eaLnBrk="1" fontAlgn="base" hangingPunct="1">
        <a:spcBef>
          <a:spcPct val="0"/>
        </a:spcBef>
        <a:spcAft>
          <a:spcPct val="0"/>
        </a:spcAft>
        <a:defRPr sz="4200" b="1" i="1">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FD3BC533-5319-427E-9FF7-FF57CC0C6CB2}" type="slidenum">
              <a:rPr lang="bg-BG" altLang="zh-CN"/>
              <a:pPr/>
              <a:t>‹#›</a:t>
            </a:fld>
            <a:endParaRPr lang="bg-BG" altLang="zh-CN"/>
          </a:p>
        </p:txBody>
      </p:sp>
      <p:pic>
        <p:nvPicPr>
          <p:cNvPr id="1031" name="Picture 7" descr="封面w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98B5936B-B511-40B0-A3F2-4BD3407DF177}" type="slidenum">
              <a:rPr lang="bg-BG" altLang="zh-CN"/>
              <a:pPr/>
              <a:t>‹#›</a:t>
            </a:fld>
            <a:endParaRPr lang="bg-BG" altLang="zh-CN"/>
          </a:p>
        </p:txBody>
      </p:sp>
      <p:pic>
        <p:nvPicPr>
          <p:cNvPr id="2055" name="Picture 7" descr="内页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6F7AD1DB-B24F-4BB7-ABB4-B9892C035B1E}" type="slidenum">
              <a:rPr lang="bg-BG" altLang="zh-CN"/>
              <a:pPr/>
              <a:t>‹#›</a:t>
            </a:fld>
            <a:endParaRPr lang="bg-BG" altLang="zh-CN"/>
          </a:p>
        </p:txBody>
      </p:sp>
      <p:pic>
        <p:nvPicPr>
          <p:cNvPr id="3079" name="Picture 7" descr="内页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内页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AD34F8B3-E953-42DF-AF82-AF2D0014F573}" type="slidenum">
              <a:rPr lang="bg-BG" altLang="zh-CN"/>
              <a:pPr/>
              <a:t>‹#›</a:t>
            </a:fld>
            <a:endParaRPr lang="bg-BG" altLang="zh-CN"/>
          </a:p>
        </p:txBody>
      </p:sp>
      <p:pic>
        <p:nvPicPr>
          <p:cNvPr id="4103" name="Picture 7" descr="内页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2921AD01-595E-4717-A07F-285FEC2B8469}" type="slidenum">
              <a:rPr lang="bg-BG" altLang="zh-CN"/>
              <a:pPr/>
              <a:t>‹#›</a:t>
            </a:fld>
            <a:endParaRPr lang="bg-BG" altLang="zh-CN"/>
          </a:p>
        </p:txBody>
      </p:sp>
      <p:pic>
        <p:nvPicPr>
          <p:cNvPr id="5127" name="Picture 7" descr="封底"/>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038" y="-223838"/>
            <a:ext cx="9748838"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ea typeface="+mn-ea"/>
              </a:defRPr>
            </a:lvl1pPr>
          </a:lstStyle>
          <a:p>
            <a:endParaRPr lang="bg-BG" altLang="zh-CN"/>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r>
              <a:rPr lang="bg-BG" altLang="zh-CN"/>
              <a:t>发展经济学</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n-ea"/>
              </a:defRPr>
            </a:lvl1pPr>
          </a:lstStyle>
          <a:p>
            <a:fld id="{CD885808-7125-4EDC-9206-2F82B66A723C}" type="slidenum">
              <a:rPr lang="bg-BG" altLang="zh-CN"/>
              <a:pPr/>
              <a:t>‹#›</a:t>
            </a:fld>
            <a:endParaRPr lang="bg-BG" altLang="zh-CN"/>
          </a:p>
        </p:txBody>
      </p:sp>
    </p:spTree>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descr="图片9"/>
          <p:cNvSpPr>
            <a:spLocks noChangeArrowheads="1"/>
          </p:cNvSpPr>
          <p:nvPr/>
        </p:nvSpPr>
        <p:spPr bwMode="auto">
          <a:xfrm>
            <a:off x="0" y="0"/>
            <a:ext cx="9144000" cy="6858000"/>
          </a:xfrm>
          <a:prstGeom prst="rect">
            <a:avLst/>
          </a:prstGeom>
          <a:blipFill dpi="0" rotWithShape="1">
            <a:blip r:embed="rId13"/>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a:p>
        </p:txBody>
      </p:sp>
      <p:sp>
        <p:nvSpPr>
          <p:cNvPr id="1027" name="Rectangle 3"/>
          <p:cNvSpPr>
            <a:spLocks noGrp="1" noChangeArrowheads="1"/>
          </p:cNvSpPr>
          <p:nvPr>
            <p:ph type="title"/>
          </p:nvPr>
        </p:nvSpPr>
        <p:spPr bwMode="auto">
          <a:xfrm>
            <a:off x="468313" y="292100"/>
            <a:ext cx="82296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zh-CN" altLang="bg-BG" smtClean="0"/>
              <a:t>单击此处编辑母版标题样式</a:t>
            </a:r>
          </a:p>
        </p:txBody>
      </p:sp>
      <p:sp>
        <p:nvSpPr>
          <p:cNvPr id="1028" name="Rectangle 4"/>
          <p:cNvSpPr>
            <a:spLocks noGrp="1" noChangeArrowheads="1"/>
          </p:cNvSpPr>
          <p:nvPr>
            <p:ph type="body" idx="1"/>
          </p:nvPr>
        </p:nvSpPr>
        <p:spPr bwMode="auto">
          <a:xfrm>
            <a:off x="468313" y="1198563"/>
            <a:ext cx="82296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bg-BG" altLang="zh-C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bg-BG" altLang="zh-C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A9F7C84-B2E3-421B-A22D-51487025E2B6}" type="slidenum">
              <a:rPr lang="bg-BG" altLang="zh-CN"/>
              <a:pPr/>
              <a:t>‹#›</a:t>
            </a:fld>
            <a:endParaRPr lang="bg-BG" altLang="zh-CN"/>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bldLst>
  </p:timing>
  <p:txStyles>
    <p:titleStyle>
      <a:lvl1pPr algn="r" rtl="0" eaLnBrk="1" fontAlgn="base" hangingPunct="1">
        <a:spcBef>
          <a:spcPct val="0"/>
        </a:spcBef>
        <a:spcAft>
          <a:spcPct val="0"/>
        </a:spcAft>
        <a:defRPr sz="3600">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Arial" pitchFamily="34" charset="0"/>
          <a:ea typeface="SimHei" pitchFamily="49" charset="-122"/>
        </a:defRPr>
      </a:lvl2pPr>
      <a:lvl3pPr algn="r" rtl="0" eaLnBrk="1" fontAlgn="base" hangingPunct="1">
        <a:spcBef>
          <a:spcPct val="0"/>
        </a:spcBef>
        <a:spcAft>
          <a:spcPct val="0"/>
        </a:spcAft>
        <a:defRPr sz="3600">
          <a:solidFill>
            <a:schemeClr val="tx2"/>
          </a:solidFill>
          <a:latin typeface="Arial" pitchFamily="34" charset="0"/>
          <a:ea typeface="SimHei" pitchFamily="49" charset="-122"/>
        </a:defRPr>
      </a:lvl3pPr>
      <a:lvl4pPr algn="r" rtl="0" eaLnBrk="1" fontAlgn="base" hangingPunct="1">
        <a:spcBef>
          <a:spcPct val="0"/>
        </a:spcBef>
        <a:spcAft>
          <a:spcPct val="0"/>
        </a:spcAft>
        <a:defRPr sz="3600">
          <a:solidFill>
            <a:schemeClr val="tx2"/>
          </a:solidFill>
          <a:latin typeface="Arial" pitchFamily="34" charset="0"/>
          <a:ea typeface="SimHei" pitchFamily="49" charset="-122"/>
        </a:defRPr>
      </a:lvl4pPr>
      <a:lvl5pPr algn="r" rtl="0" eaLnBrk="1" fontAlgn="base" hangingPunct="1">
        <a:spcBef>
          <a:spcPct val="0"/>
        </a:spcBef>
        <a:spcAft>
          <a:spcPct val="0"/>
        </a:spcAft>
        <a:defRPr sz="3600">
          <a:solidFill>
            <a:schemeClr val="tx2"/>
          </a:solidFill>
          <a:latin typeface="Arial" pitchFamily="34" charset="0"/>
          <a:ea typeface="SimHei" pitchFamily="49" charset="-122"/>
        </a:defRPr>
      </a:lvl5pPr>
      <a:lvl6pPr marL="457200" algn="r" rtl="0" eaLnBrk="1" fontAlgn="base" hangingPunct="1">
        <a:spcBef>
          <a:spcPct val="0"/>
        </a:spcBef>
        <a:spcAft>
          <a:spcPct val="0"/>
        </a:spcAft>
        <a:defRPr sz="3600">
          <a:solidFill>
            <a:schemeClr val="tx2"/>
          </a:solidFill>
          <a:latin typeface="Arial" pitchFamily="34" charset="0"/>
          <a:ea typeface="SimHei" pitchFamily="49" charset="-122"/>
        </a:defRPr>
      </a:lvl6pPr>
      <a:lvl7pPr marL="914400" algn="r" rtl="0" eaLnBrk="1" fontAlgn="base" hangingPunct="1">
        <a:spcBef>
          <a:spcPct val="0"/>
        </a:spcBef>
        <a:spcAft>
          <a:spcPct val="0"/>
        </a:spcAft>
        <a:defRPr sz="3600">
          <a:solidFill>
            <a:schemeClr val="tx2"/>
          </a:solidFill>
          <a:latin typeface="Arial" pitchFamily="34" charset="0"/>
          <a:ea typeface="SimHei" pitchFamily="49" charset="-122"/>
        </a:defRPr>
      </a:lvl7pPr>
      <a:lvl8pPr marL="1371600" algn="r" rtl="0" eaLnBrk="1" fontAlgn="base" hangingPunct="1">
        <a:spcBef>
          <a:spcPct val="0"/>
        </a:spcBef>
        <a:spcAft>
          <a:spcPct val="0"/>
        </a:spcAft>
        <a:defRPr sz="3600">
          <a:solidFill>
            <a:schemeClr val="tx2"/>
          </a:solidFill>
          <a:latin typeface="Arial" pitchFamily="34" charset="0"/>
          <a:ea typeface="SimHei" pitchFamily="49" charset="-122"/>
        </a:defRPr>
      </a:lvl8pPr>
      <a:lvl9pPr marL="1828800" algn="r" rtl="0" eaLnBrk="1" fontAlgn="base" hangingPunct="1">
        <a:spcBef>
          <a:spcPct val="0"/>
        </a:spcBef>
        <a:spcAft>
          <a:spcPct val="0"/>
        </a:spcAft>
        <a:defRPr sz="3600">
          <a:solidFill>
            <a:schemeClr val="tx2"/>
          </a:solidFill>
          <a:latin typeface="Arial" pitchFamily="34" charset="0"/>
          <a:ea typeface="SimHei" pitchFamily="49" charset="-122"/>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bg-BG"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bg-BG" smtClean="0"/>
              <a:t>单击此处编辑母版文本样式</a:t>
            </a:r>
          </a:p>
          <a:p>
            <a:pPr lvl="1"/>
            <a:r>
              <a:rPr lang="zh-CN" altLang="bg-BG" smtClean="0"/>
              <a:t>第二级</a:t>
            </a:r>
          </a:p>
          <a:p>
            <a:pPr lvl="2"/>
            <a:r>
              <a:rPr lang="zh-CN" altLang="bg-BG" smtClean="0"/>
              <a:t>第三级</a:t>
            </a:r>
          </a:p>
          <a:p>
            <a:pPr lvl="3"/>
            <a:r>
              <a:rPr lang="zh-CN" altLang="bg-BG" smtClean="0"/>
              <a:t>第四级</a:t>
            </a:r>
          </a:p>
          <a:p>
            <a:pPr lvl="4"/>
            <a:r>
              <a:rPr lang="zh-CN" altLang="bg-BG"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bg-BG"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bg-BG"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BE471E-C964-4001-9574-2542493B1D70}" type="slidenum">
              <a:rPr lang="bg-BG" altLang="zh-CN"/>
              <a:pPr/>
              <a:t>‹#›</a:t>
            </a:fld>
            <a:endParaRPr lang="bg-BG" altLang="zh-CN"/>
          </a:p>
        </p:txBody>
      </p:sp>
    </p:spTree>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8.xml"/><Relationship Id="rId5" Type="http://schemas.openxmlformats.org/officeDocument/2006/relationships/image" Target="../media/image2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9.xml"/><Relationship Id="rId6" Type="http://schemas.openxmlformats.org/officeDocument/2006/relationships/image" Target="../media/image27.pn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9.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AutoShape 2"/>
          <p:cNvSpPr>
            <a:spLocks noGrp="1" noChangeArrowheads="1"/>
          </p:cNvSpPr>
          <p:nvPr>
            <p:ph type="ctrTitle"/>
          </p:nvPr>
        </p:nvSpPr>
        <p:spPr>
          <a:xfrm>
            <a:off x="323528" y="1527008"/>
            <a:ext cx="7920880" cy="2694080"/>
          </a:xfrm>
          <a:extLst/>
        </p:spPr>
        <p:txBody>
          <a:bodyPr>
            <a:normAutofit fontScale="90000"/>
          </a:bodyPr>
          <a:lstStyle/>
          <a:p>
            <a:pPr lvl="0"/>
            <a:r>
              <a:rPr lang="en-US" sz="2000" dirty="0">
                <a:latin typeface="Arial" pitchFamily="34" charset="0"/>
                <a:cs typeface="Arial" pitchFamily="34" charset="0"/>
              </a:rPr>
              <a:t/>
            </a:r>
            <a:br>
              <a:rPr lang="en-US" sz="2000" dirty="0">
                <a:latin typeface="Arial" pitchFamily="34" charset="0"/>
                <a:cs typeface="Arial" pitchFamily="34" charset="0"/>
              </a:rPr>
            </a:br>
            <a:r>
              <a:rPr lang="en-US" sz="1800" kern="1200" dirty="0">
                <a:solidFill>
                  <a:srgbClr val="000000"/>
                </a:solidFill>
                <a:effectLst/>
                <a:latin typeface="Times New Roman" panose="02020603050405020304" pitchFamily="18" charset="0"/>
                <a:cs typeface="Times New Roman" panose="02020603050405020304" pitchFamily="18" charset="0"/>
              </a:rPr>
              <a:t>Project</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Polycentric inspections of networks of schools</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Erasmus+ 2014 Key Action 2 (KA2), Strategic Partnerships Project</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Ref. number: 2014-1-UK01-KA200-001798</a:t>
            </a:r>
            <a:r>
              <a:rPr lang="bg-BG" sz="1800" kern="1200" dirty="0">
                <a:solidFill>
                  <a:srgbClr val="000000"/>
                </a:solidFill>
                <a:effectLst/>
                <a:latin typeface="Times New Roman" panose="02020603050405020304" pitchFamily="18" charset="0"/>
                <a:cs typeface="Times New Roman" panose="02020603050405020304" pitchFamily="18" charset="0"/>
              </a:rPr>
              <a:t/>
            </a:r>
            <a:br>
              <a:rPr lang="bg-BG" sz="1800" kern="1200" dirty="0">
                <a:solidFill>
                  <a:srgbClr val="000000"/>
                </a:solidFill>
                <a:effectLst/>
                <a:latin typeface="Times New Roman" panose="02020603050405020304" pitchFamily="18" charset="0"/>
                <a:cs typeface="Times New Roman" panose="02020603050405020304" pitchFamily="18" charset="0"/>
              </a:rPr>
            </a:br>
            <a:r>
              <a:rPr lang="bg-BG" sz="2000" dirty="0" smtClean="0">
                <a:latin typeface="Arial" pitchFamily="34" charset="0"/>
                <a:cs typeface="Arial" pitchFamily="34" charset="0"/>
              </a:rPr>
              <a:t/>
            </a:r>
            <a:br>
              <a:rPr lang="bg-BG" sz="2000" dirty="0" smtClean="0">
                <a:latin typeface="Arial" pitchFamily="34" charset="0"/>
                <a:cs typeface="Arial" pitchFamily="34" charset="0"/>
              </a:rPr>
            </a:br>
            <a:r>
              <a:rPr lang="bg-BG" sz="2000" dirty="0">
                <a:latin typeface="Arial" pitchFamily="34" charset="0"/>
                <a:cs typeface="Arial" pitchFamily="34" charset="0"/>
              </a:rPr>
              <a:t/>
            </a:r>
            <a:br>
              <a:rPr lang="bg-BG" sz="2000" dirty="0">
                <a:latin typeface="Arial" pitchFamily="34" charset="0"/>
                <a:cs typeface="Arial" pitchFamily="34" charset="0"/>
              </a:rPr>
            </a:br>
            <a:r>
              <a:rPr lang="bg-BG" sz="3100" dirty="0" smtClean="0">
                <a:latin typeface="Times New Roman" panose="02020603050405020304" pitchFamily="18" charset="0"/>
                <a:cs typeface="Times New Roman" panose="02020603050405020304" pitchFamily="18" charset="0"/>
              </a:rPr>
              <a:t>Проект „Полицентрично инспектиране на мрежи от училища“</a:t>
            </a:r>
            <a:r>
              <a:rPr lang="en-US" sz="3100" dirty="0" smtClean="0">
                <a:latin typeface="Times New Roman" panose="02020603050405020304" pitchFamily="18" charset="0"/>
                <a:cs typeface="Times New Roman" panose="02020603050405020304" pitchFamily="18" charset="0"/>
              </a:rPr>
              <a:t>  </a:t>
            </a:r>
            <a:r>
              <a:rPr lang="en-US" sz="3100" dirty="0">
                <a:latin typeface="Arial" pitchFamily="34" charset="0"/>
                <a:cs typeface="Arial" pitchFamily="34" charset="0"/>
              </a:rPr>
              <a:t>	  </a:t>
            </a:r>
            <a:r>
              <a:rPr lang="bg-BG" sz="3100" dirty="0" smtClean="0">
                <a:latin typeface="Arial" pitchFamily="34" charset="0"/>
                <a:cs typeface="Arial" pitchFamily="34" charset="0"/>
              </a:rPr>
              <a:t/>
            </a:r>
            <a:br>
              <a:rPr lang="bg-BG" sz="3100" dirty="0" smtClean="0">
                <a:latin typeface="Arial" pitchFamily="34" charset="0"/>
                <a:cs typeface="Arial" pitchFamily="34" charset="0"/>
              </a:rPr>
            </a:br>
            <a:r>
              <a:rPr lang="en-US" sz="3100" dirty="0">
                <a:latin typeface="Arial" pitchFamily="34" charset="0"/>
                <a:cs typeface="Arial" pitchFamily="34" charset="0"/>
              </a:rPr>
              <a:t>	  	  	 </a:t>
            </a:r>
            <a:r>
              <a:rPr lang="bg-BG" sz="3100" dirty="0">
                <a:latin typeface="Arial" pitchFamily="34" charset="0"/>
                <a:cs typeface="Arial" pitchFamily="34" charset="0"/>
              </a:rPr>
              <a:t/>
            </a:r>
            <a:br>
              <a:rPr lang="bg-BG" sz="3100" dirty="0">
                <a:latin typeface="Arial" pitchFamily="34" charset="0"/>
                <a:cs typeface="Arial" pitchFamily="34" charset="0"/>
              </a:rPr>
            </a:br>
            <a:endParaRPr lang="bg-BG" sz="3100" dirty="0">
              <a:latin typeface="Arial" pitchFamily="34" charset="0"/>
              <a:cs typeface="Arial" pitchFamily="34" charset="0"/>
            </a:endParaRPr>
          </a:p>
        </p:txBody>
      </p:sp>
      <p:sp>
        <p:nvSpPr>
          <p:cNvPr id="9219" name="Rectangle 3"/>
          <p:cNvSpPr>
            <a:spLocks noGrp="1" noChangeArrowheads="1"/>
          </p:cNvSpPr>
          <p:nvPr>
            <p:ph type="subTitle" idx="1"/>
          </p:nvPr>
        </p:nvSpPr>
        <p:spPr>
          <a:xfrm>
            <a:off x="361434" y="2852936"/>
            <a:ext cx="8208962" cy="1687112"/>
          </a:xfrm>
        </p:spPr>
        <p:txBody>
          <a:bodyPr>
            <a:normAutofit/>
          </a:bodyPr>
          <a:lstStyle/>
          <a:p>
            <a:pPr marR="0" eaLnBrk="1" hangingPunct="1">
              <a:defRPr/>
            </a:pPr>
            <a:endParaRPr lang="bg-BG"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R="0" eaLnBrk="1" hangingPunct="1">
              <a:defRPr/>
            </a:pPr>
            <a:endParaRPr lang="bg-BG" sz="20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539552" y="242541"/>
            <a:ext cx="8064896" cy="738187"/>
            <a:chOff x="539552" y="242541"/>
            <a:chExt cx="8064896" cy="738187"/>
          </a:xfrm>
        </p:grpSpPr>
        <p:sp>
          <p:nvSpPr>
            <p:cNvPr id="9221" name="Text Box 6"/>
            <p:cNvSpPr txBox="1">
              <a:spLocks noChangeArrowheads="1"/>
            </p:cNvSpPr>
            <p:nvPr/>
          </p:nvSpPr>
          <p:spPr bwMode="auto">
            <a:xfrm>
              <a:off x="4932363" y="404813"/>
              <a:ext cx="184150" cy="366712"/>
            </a:xfrm>
            <a:prstGeom prst="rect">
              <a:avLst/>
            </a:prstGeom>
            <a:noFill/>
            <a:ln w="9525">
              <a:noFill/>
              <a:miter lim="800000"/>
              <a:headEnd/>
              <a:tailEnd/>
            </a:ln>
          </p:spPr>
          <p:txBody>
            <a:bodyPr wrap="none">
              <a:spAutoFit/>
            </a:bodyPr>
            <a:lstStyle/>
            <a:p>
              <a:endParaRPr lang="en-US"/>
            </a:p>
          </p:txBody>
        </p:sp>
        <p:pic>
          <p:nvPicPr>
            <p:cNvPr id="7" name="Picture 6" descr="ruo_logo3_upd_tmb"/>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42541"/>
              <a:ext cx="1296144" cy="738187"/>
            </a:xfrm>
            <a:prstGeom prst="rect">
              <a:avLst/>
            </a:prstGeom>
            <a:noFill/>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9552" y="242541"/>
              <a:ext cx="15367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42542"/>
              <a:ext cx="1652587" cy="73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86218"/>
            <a:ext cx="7416824" cy="1077218"/>
          </a:xfrm>
        </p:spPr>
        <p:txBody>
          <a:bodyPr/>
          <a:lstStyle/>
          <a:p>
            <a:pPr algn="ctr"/>
            <a:r>
              <a:rPr lang="en-US" sz="3200" dirty="0">
                <a:latin typeface="Times New Roman" panose="02020603050405020304" pitchFamily="18" charset="0"/>
                <a:cs typeface="Times New Roman" panose="02020603050405020304" pitchFamily="18" charset="0"/>
              </a:rPr>
              <a:t>Recommendations for </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school network</a:t>
            </a:r>
          </a:p>
        </p:txBody>
      </p:sp>
      <p:sp>
        <p:nvSpPr>
          <p:cNvPr id="3" name="Content Placeholder 2"/>
          <p:cNvSpPr>
            <a:spLocks noGrp="1"/>
          </p:cNvSpPr>
          <p:nvPr>
            <p:ph idx="1"/>
          </p:nvPr>
        </p:nvSpPr>
        <p:spPr>
          <a:xfrm>
            <a:off x="611560" y="2564904"/>
            <a:ext cx="8059737" cy="3960440"/>
          </a:xfrm>
        </p:spPr>
        <p:txBody>
          <a:bodyPr/>
          <a:lstStyle/>
          <a:p>
            <a:pPr marL="0" indent="0">
              <a:buNone/>
            </a:pPr>
            <a:r>
              <a:rPr lang="en-US" sz="2000" dirty="0" smtClean="0"/>
              <a:t>1. </a:t>
            </a:r>
            <a:r>
              <a:rPr lang="en-US" sz="2000" dirty="0" smtClean="0">
                <a:latin typeface="Times New Roman" panose="02020603050405020304" pitchFamily="18" charset="0"/>
                <a:cs typeface="Times New Roman" panose="02020603050405020304" pitchFamily="18" charset="0"/>
              </a:rPr>
              <a:t>Conducting </a:t>
            </a:r>
            <a:r>
              <a:rPr lang="en-US" sz="2000" dirty="0">
                <a:latin typeface="Times New Roman" panose="02020603050405020304" pitchFamily="18" charset="0"/>
                <a:cs typeface="Times New Roman" panose="02020603050405020304" pitchFamily="18" charset="0"/>
              </a:rPr>
              <a:t>working meetings of school boards / independent voluntary associations to support the activities of educational institutions / and student councils and parliaments / student self-government bodies / to share lessons learned, good practices and support newcomers</a:t>
            </a:r>
            <a:r>
              <a:rPr lang="en-US" sz="2000" dirty="0" smtClean="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Exchange of good practices and support in connection with the conducted qualification forms for partnership of the school with the parents, for improvement of the professional competence of the pedagogical and non-pedagogical staff</a:t>
            </a:r>
            <a:r>
              <a:rPr lang="en-US" sz="2000" dirty="0" smtClean="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72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982179"/>
            <a:ext cx="6984777" cy="1077218"/>
          </a:xfrm>
        </p:spPr>
        <p:txBody>
          <a:bodyPr/>
          <a:lstStyle/>
          <a:p>
            <a:pPr algn="ctr"/>
            <a:r>
              <a:rPr lang="en-US" sz="3200" dirty="0">
                <a:latin typeface="Times New Roman" panose="02020603050405020304" pitchFamily="18" charset="0"/>
                <a:cs typeface="Times New Roman" panose="02020603050405020304" pitchFamily="18" charset="0"/>
              </a:rPr>
              <a:t>Recommendations for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school network</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7" y="2348880"/>
            <a:ext cx="8014346" cy="4176464"/>
          </a:xfrm>
        </p:spPr>
        <p:txBody>
          <a:bodyPr/>
          <a:lstStyle/>
          <a:p>
            <a:pPr marL="0" indent="0">
              <a:buNone/>
            </a:pPr>
            <a:endParaRPr lang="bg-BG"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3.</a:t>
            </a:r>
            <a:r>
              <a:rPr lang="bg-BG"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Exchange of good practices and support on healthy eating of students and development of their motor culture.</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4. Exchange of good practices and support regarding project work and interaction with parents.</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5. Creating a website of the school network for interaction and support after the end of the project time frame.</a:t>
            </a:r>
          </a:p>
          <a:p>
            <a:pPr marL="0" indent="0">
              <a:buNone/>
            </a:pPr>
            <a:r>
              <a:rPr lang="bg-BG"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endParaRPr lang="bg-BG" sz="2400" dirty="0" smtClean="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37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12611"/>
            <a:ext cx="8229600" cy="1200329"/>
          </a:xfrm>
        </p:spPr>
        <p:txBody>
          <a:bodyPr/>
          <a:lstStyle/>
          <a:p>
            <a:pPr algn="ctr"/>
            <a:r>
              <a:rPr lang="en-US" dirty="0"/>
              <a:t>Polycentric Inspection of School Networks Project</a:t>
            </a:r>
          </a:p>
        </p:txBody>
      </p:sp>
      <p:sp>
        <p:nvSpPr>
          <p:cNvPr id="3" name="Content Placeholder 2"/>
          <p:cNvSpPr>
            <a:spLocks noGrp="1"/>
          </p:cNvSpPr>
          <p:nvPr>
            <p:ph idx="1"/>
          </p:nvPr>
        </p:nvSpPr>
        <p:spPr>
          <a:xfrm>
            <a:off x="468313" y="2060848"/>
            <a:ext cx="8229600" cy="4608512"/>
          </a:xfrm>
        </p:spPr>
        <p:txBody>
          <a:bodyPr/>
          <a:lstStyle/>
          <a:p>
            <a:pPr marL="0" indent="0">
              <a:buNone/>
            </a:pPr>
            <a:r>
              <a:rPr lang="en-US" sz="2400" b="1" dirty="0">
                <a:latin typeface="Times New Roman" panose="02020603050405020304" pitchFamily="18" charset="0"/>
                <a:cs typeface="Times New Roman" panose="02020603050405020304" pitchFamily="18" charset="0"/>
              </a:rPr>
              <a:t>Achieved results - for the school network</a:t>
            </a:r>
          </a:p>
          <a:p>
            <a:pP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network operates on an equal footing with </a:t>
            </a:r>
            <a:r>
              <a:rPr lang="en-US" sz="2000" dirty="0" smtClean="0">
                <a:latin typeface="Times New Roman" panose="02020603050405020304" pitchFamily="18" charset="0"/>
                <a:cs typeface="Times New Roman" panose="02020603050405020304" pitchFamily="18" charset="0"/>
              </a:rPr>
              <a:t>its </a:t>
            </a:r>
            <a:r>
              <a:rPr lang="en-US" sz="2000" dirty="0">
                <a:latin typeface="Times New Roman" panose="02020603050405020304" pitchFamily="18" charset="0"/>
                <a:cs typeface="Times New Roman" panose="02020603050405020304" pitchFamily="18" charset="0"/>
              </a:rPr>
              <a:t>participants, with a </a:t>
            </a:r>
            <a:r>
              <a:rPr lang="en-US" sz="2000" dirty="0" smtClean="0">
                <a:latin typeface="Times New Roman" panose="02020603050405020304" pitchFamily="18" charset="0"/>
                <a:cs typeface="Times New Roman" panose="02020603050405020304" pitchFamily="18" charset="0"/>
              </a:rPr>
              <a:t>   responsible </a:t>
            </a:r>
            <a:r>
              <a:rPr lang="en-US" sz="2000" dirty="0">
                <a:latin typeface="Times New Roman" panose="02020603050405020304" pitchFamily="18" charset="0"/>
                <a:cs typeface="Times New Roman" panose="02020603050405020304" pitchFamily="18" charset="0"/>
              </a:rPr>
              <a:t>attitude to perform the tasks according to the set goals.</a:t>
            </a:r>
          </a:p>
          <a:p>
            <a:pPr marL="0" indent="0">
              <a:buNone/>
            </a:pP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The schools take measures to improve their activities, and throughout the period they function as a network in a continuous process of interaction and support.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Within the project, although existing as an informal school network, it could continue to exist in search of sustainability of results on the chosen topic.</a:t>
            </a:r>
          </a:p>
          <a:p>
            <a:pPr marL="0" indent="0">
              <a:buNone/>
            </a:pP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16632"/>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079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90190"/>
            <a:ext cx="8229600" cy="1077218"/>
          </a:xfrm>
        </p:spPr>
        <p:txBody>
          <a:bodyPr/>
          <a:lstStyle/>
          <a:p>
            <a:pPr algn="ctr"/>
            <a:r>
              <a:rPr lang="en-US" sz="3200" dirty="0"/>
              <a:t>Polycentric Inspection of School Networks Project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8313" y="2258764"/>
            <a:ext cx="8229600" cy="3978547"/>
          </a:xfrm>
        </p:spPr>
        <p:txBody>
          <a:bodyPr/>
          <a:lstStyle/>
          <a:p>
            <a:pPr marL="0" indent="0">
              <a:buNone/>
            </a:pPr>
            <a:r>
              <a:rPr lang="en-US" sz="2000" b="1" dirty="0" smtClean="0">
                <a:latin typeface="Times New Roman" panose="02020603050405020304" pitchFamily="18" charset="0"/>
                <a:cs typeface="Times New Roman" panose="02020603050405020304" pitchFamily="18" charset="0"/>
              </a:rPr>
              <a:t> Achieved </a:t>
            </a:r>
            <a:r>
              <a:rPr lang="en-US" sz="2000" b="1" dirty="0">
                <a:latin typeface="Times New Roman" panose="02020603050405020304" pitchFamily="18" charset="0"/>
                <a:cs typeface="Times New Roman" panose="02020603050405020304" pitchFamily="18" charset="0"/>
              </a:rPr>
              <a:t>results </a:t>
            </a:r>
            <a:r>
              <a:rPr lang="en-US" sz="2000" b="1" dirty="0" smtClean="0">
                <a:latin typeface="Times New Roman" panose="02020603050405020304" pitchFamily="18" charset="0"/>
                <a:cs typeface="Times New Roman" panose="02020603050405020304" pitchFamily="18" charset="0"/>
              </a:rPr>
              <a:t>– for Regional Department of Education – Sofia-</a:t>
            </a:r>
            <a:r>
              <a:rPr lang="en-US" sz="2000" b="1" dirty="0" err="1" smtClean="0">
                <a:latin typeface="Times New Roman" panose="02020603050405020304" pitchFamily="18" charset="0"/>
                <a:cs typeface="Times New Roman" panose="02020603050405020304" pitchFamily="18" charset="0"/>
              </a:rPr>
              <a:t>cit</a:t>
            </a:r>
            <a:endParaRPr lang="en-US" sz="2000" dirty="0">
              <a:latin typeface="Times New Roman"/>
              <a:ea typeface="Calibri"/>
            </a:endParaRPr>
          </a:p>
          <a:p>
            <a:r>
              <a:rPr lang="en-US" sz="2000" dirty="0">
                <a:latin typeface="Times New Roman" panose="02020603050405020304" pitchFamily="18" charset="0"/>
                <a:cs typeface="Times New Roman" panose="02020603050405020304" pitchFamily="18" charset="0"/>
              </a:rPr>
              <a:t>Adaptation of the regulations and the procedures applied during the inspection to the polycentric inspection, with examination of the results for the network and for the </a:t>
            </a:r>
            <a:r>
              <a:rPr lang="en-US" sz="2000" dirty="0" smtClean="0">
                <a:latin typeface="Times New Roman" panose="02020603050405020304" pitchFamily="18" charset="0"/>
                <a:cs typeface="Times New Roman" panose="02020603050405020304" pitchFamily="18" charset="0"/>
              </a:rPr>
              <a:t>RDE.</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Introduction to the education system and inspection models in the Republic of Ireland and Northern Ireland - through the acquisition of good practices.</a:t>
            </a:r>
          </a:p>
          <a:p>
            <a:pPr marL="0" indent="0">
              <a:buNone/>
            </a:pP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Improving the professional competence of the team of </a:t>
            </a:r>
            <a:r>
              <a:rPr lang="en-US" sz="2000" dirty="0" smtClean="0">
                <a:latin typeface="Times New Roman" panose="02020603050405020304" pitchFamily="18" charset="0"/>
                <a:cs typeface="Times New Roman" panose="02020603050405020304" pitchFamily="18" charset="0"/>
              </a:rPr>
              <a:t>RDE </a:t>
            </a:r>
            <a:r>
              <a:rPr lang="en-US" sz="2000" dirty="0">
                <a:latin typeface="Times New Roman" panose="02020603050405020304" pitchFamily="18" charset="0"/>
                <a:cs typeface="Times New Roman" panose="02020603050405020304" pitchFamily="18" charset="0"/>
              </a:rPr>
              <a:t>- Sofia-city, participating in the project.</a:t>
            </a:r>
          </a:p>
          <a:p>
            <a:pPr marL="0" indent="0">
              <a:buNone/>
            </a:pPr>
            <a:r>
              <a:rPr lang="en-US" dirty="0"/>
              <a:t> </a:t>
            </a:r>
          </a:p>
          <a:p>
            <a:pPr>
              <a:buFont typeface="Arial" panose="020B0604020202020204" pitchFamily="34" charset="0"/>
              <a:buChar char="•"/>
            </a:pPr>
            <a:endParaRPr lang="en-US" sz="2000" dirty="0" smtClean="0">
              <a:latin typeface="Times New Roman"/>
              <a:ea typeface="Calibri"/>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81" y="260648"/>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04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23653"/>
            <a:ext cx="8229600" cy="1077218"/>
          </a:xfrm>
        </p:spPr>
        <p:txBody>
          <a:bodyPr/>
          <a:lstStyle/>
          <a:p>
            <a:pPr algn="ctr"/>
            <a:r>
              <a:rPr lang="en-US" sz="3200" dirty="0" smtClean="0">
                <a:latin typeface="Times New Roman" panose="02020603050405020304" pitchFamily="18" charset="0"/>
                <a:cs typeface="Times New Roman" panose="02020603050405020304" pitchFamily="18" charset="0"/>
              </a:rPr>
              <a:t>Dublin – introduction to the European Inspection Models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8313" y="1628800"/>
            <a:ext cx="8229600" cy="5112568"/>
          </a:xfrm>
        </p:spPr>
        <p:txBody>
          <a:bodyPr/>
          <a:lstStyle/>
          <a:p>
            <a:endParaRPr lang="en-US" dirty="0" smtClean="0"/>
          </a:p>
          <a:p>
            <a:endParaRPr lang="en-US" dirty="0"/>
          </a:p>
          <a:p>
            <a:endParaRPr lang="en-US" dirty="0" smtClean="0"/>
          </a:p>
          <a:p>
            <a:endParaRPr lang="en-US" dirty="0"/>
          </a:p>
          <a:p>
            <a:endParaRPr lang="en-US" dirty="0"/>
          </a:p>
        </p:txBody>
      </p:sp>
      <p:pic>
        <p:nvPicPr>
          <p:cNvPr id="2050" name="Picture 2" descr="C:\Users\Antoaneta Grigorova\Desktop\Tirana\Дъблин снимки\IMG_20161017_1404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72815"/>
            <a:ext cx="3008334" cy="17375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toaneta Grigorova\Desktop\Tirana\Дъблин снимки\IMG_20161018_145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448" y="2000833"/>
            <a:ext cx="3888432" cy="21872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ntoaneta Grigorova\Desktop\DSC_65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933056"/>
            <a:ext cx="3923928" cy="22458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ntoaneta Grigorova\Desktop\New folder\DSC_65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8180" y="4581128"/>
            <a:ext cx="3458195" cy="199568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55799"/>
            <a:ext cx="8059737"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2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92485"/>
            <a:ext cx="8229600" cy="1077218"/>
          </a:xfrm>
        </p:spPr>
        <p:txBody>
          <a:bodyPr/>
          <a:lstStyle/>
          <a:p>
            <a:pPr algn="ctr"/>
            <a:r>
              <a:rPr lang="en-US" sz="3200" dirty="0" smtClean="0">
                <a:latin typeface="Times New Roman" panose="02020603050405020304" pitchFamily="18" charset="0"/>
                <a:cs typeface="Times New Roman" panose="02020603050405020304" pitchFamily="18" charset="0"/>
              </a:rPr>
              <a:t>Successful Partnerships of RDE – Sofia - city</a:t>
            </a:r>
            <a:r>
              <a:rPr lang="bg-BG" sz="3200" dirty="0" smtClean="0">
                <a:latin typeface="Times New Roman" panose="02020603050405020304" pitchFamily="18" charset="0"/>
                <a:cs typeface="Times New Roman" panose="02020603050405020304" pitchFamily="18" charset="0"/>
              </a:rPr>
              <a:t>  Е</a:t>
            </a:r>
            <a:r>
              <a:rPr lang="en-US" sz="3200" dirty="0" err="1" smtClean="0">
                <a:latin typeface="Times New Roman" panose="02020603050405020304" pitchFamily="18" charset="0"/>
                <a:cs typeface="Times New Roman" panose="02020603050405020304" pitchFamily="18" charset="0"/>
              </a:rPr>
              <a:t>rasmus</a:t>
            </a:r>
            <a:r>
              <a:rPr lang="bg-BG"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Projects</a:t>
            </a:r>
            <a:endParaRPr lang="en-US"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Antoaneta Grigorova\Desktop\IMG_877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844824"/>
            <a:ext cx="3525812" cy="23505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956" y="2060848"/>
            <a:ext cx="3456260" cy="22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4437112"/>
            <a:ext cx="331236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02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Text Box 6"/>
          <p:cNvSpPr txBox="1">
            <a:spLocks noChangeArrowheads="1"/>
          </p:cNvSpPr>
          <p:nvPr/>
        </p:nvSpPr>
        <p:spPr bwMode="auto">
          <a:xfrm>
            <a:off x="4932363" y="404813"/>
            <a:ext cx="184150" cy="366712"/>
          </a:xfrm>
          <a:prstGeom prst="rect">
            <a:avLst/>
          </a:prstGeom>
          <a:noFill/>
          <a:ln w="9525">
            <a:noFill/>
            <a:miter lim="800000"/>
            <a:headEnd/>
            <a:tailEnd/>
          </a:ln>
        </p:spPr>
        <p:txBody>
          <a:bodyPr wrap="none">
            <a:spAutoFit/>
          </a:bodyPr>
          <a:lstStyle/>
          <a:p>
            <a:endParaRPr lang="en-US"/>
          </a:p>
        </p:txBody>
      </p:sp>
      <p:sp>
        <p:nvSpPr>
          <p:cNvPr id="11" name="Rectangle 3"/>
          <p:cNvSpPr txBox="1">
            <a:spLocks noChangeArrowheads="1"/>
          </p:cNvSpPr>
          <p:nvPr/>
        </p:nvSpPr>
        <p:spPr bwMode="auto">
          <a:xfrm>
            <a:off x="611560" y="1069584"/>
            <a:ext cx="7408333" cy="3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Tx/>
              <a:buNone/>
              <a:defRPr sz="28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a:lstStyle>
          <a:p>
            <a:pPr>
              <a:buFont typeface="Wingdings 3" pitchFamily="18" charset="2"/>
              <a:buNone/>
            </a:pPr>
            <a:endParaRPr lang="bg-BG" sz="3600" kern="0" dirty="0" smtClean="0">
              <a:latin typeface="Arial" charset="0"/>
              <a:cs typeface="Arial" charset="0"/>
            </a:endParaRPr>
          </a:p>
          <a:p>
            <a:pPr>
              <a:buFont typeface="Wingdings 3" pitchFamily="18" charset="2"/>
              <a:buNone/>
            </a:pPr>
            <a:endParaRPr lang="bg-BG" sz="3600" kern="0" dirty="0">
              <a:latin typeface="Arial" charset="0"/>
              <a:cs typeface="Arial" charset="0"/>
            </a:endParaRPr>
          </a:p>
          <a:p>
            <a:pPr>
              <a:buFont typeface="Wingdings 3" pitchFamily="18" charset="2"/>
              <a:buNone/>
            </a:pPr>
            <a:r>
              <a:rPr lang="en-US" sz="3600" kern="0" dirty="0" smtClean="0">
                <a:latin typeface="Arial" charset="0"/>
                <a:cs typeface="Arial" charset="0"/>
              </a:rPr>
              <a:t>REGIONAL DEPARTMENT OF EDUCATION</a:t>
            </a:r>
            <a:r>
              <a:rPr lang="bg-BG" sz="3600" kern="0" dirty="0" smtClean="0">
                <a:latin typeface="Arial" charset="0"/>
                <a:cs typeface="Arial" charset="0"/>
              </a:rPr>
              <a:t> </a:t>
            </a:r>
            <a:r>
              <a:rPr lang="en-US" sz="3600" kern="0" dirty="0" smtClean="0">
                <a:latin typeface="Arial" charset="0"/>
                <a:cs typeface="Arial" charset="0"/>
              </a:rPr>
              <a:t>TEAM</a:t>
            </a:r>
            <a:r>
              <a:rPr lang="en-US" sz="3600" kern="0" dirty="0">
                <a:latin typeface="Arial" charset="0"/>
                <a:cs typeface="Arial" charset="0"/>
              </a:rPr>
              <a:t> </a:t>
            </a:r>
            <a:r>
              <a:rPr lang="en-US" sz="3600" kern="0" dirty="0" smtClean="0">
                <a:latin typeface="Arial" charset="0"/>
                <a:cs typeface="Arial" charset="0"/>
              </a:rPr>
              <a:t>– SOFIA-CITY</a:t>
            </a:r>
            <a:endParaRPr lang="bg-BG" sz="3600" kern="0" dirty="0" smtClean="0">
              <a:latin typeface="Arial" charset="0"/>
              <a:cs typeface="Arial"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72" y="219075"/>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70"/>
            <a:ext cx="8229600" cy="2431435"/>
          </a:xfrm>
        </p:spPr>
        <p:txBody>
          <a:bodyPr/>
          <a:lstStyle/>
          <a:p>
            <a:pPr algn="ct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en-US" sz="2800" dirty="0" err="1" smtClean="0">
                <a:latin typeface="Times New Roman" panose="02020603050405020304" pitchFamily="18" charset="0"/>
                <a:cs typeface="Times New Roman" panose="02020603050405020304" pitchFamily="18" charset="0"/>
              </a:rPr>
              <a:t>Policentric</a:t>
            </a:r>
            <a:r>
              <a:rPr lang="en-US" sz="2800" dirty="0" smtClean="0">
                <a:latin typeface="Times New Roman" panose="02020603050405020304" pitchFamily="18" charset="0"/>
                <a:cs typeface="Times New Roman" panose="02020603050405020304" pitchFamily="18" charset="0"/>
              </a:rPr>
              <a:t> Inspection of </a:t>
            </a:r>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chool </a:t>
            </a:r>
            <a:r>
              <a:rPr lang="en-US" sz="2800" dirty="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etworks </a:t>
            </a:r>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roject</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endParaRPr lang="bg-BG"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8313" y="1556792"/>
            <a:ext cx="7704087" cy="5040560"/>
          </a:xfrm>
        </p:spPr>
        <p:txBody>
          <a:bodyPr/>
          <a:lstStyle/>
          <a:p>
            <a:pPr marL="0" indent="0">
              <a:buNone/>
            </a:pPr>
            <a:endParaRPr lang="ru-RU" sz="2400" b="1"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Duration</a:t>
            </a:r>
            <a:r>
              <a:rPr lang="ru-RU" sz="2400" dirty="0" smtClean="0">
                <a:latin typeface="Times New Roman" panose="02020603050405020304" pitchFamily="18" charset="0"/>
                <a:cs typeface="Times New Roman" panose="02020603050405020304" pitchFamily="18" charset="0"/>
              </a:rPr>
              <a:t>: 09.2014 - 08.2017</a:t>
            </a:r>
          </a:p>
          <a:p>
            <a:pPr marL="0" indent="0">
              <a:buNone/>
            </a:pPr>
            <a:r>
              <a:rPr lang="en-US" sz="2400" b="1" dirty="0" smtClean="0">
                <a:latin typeface="Times New Roman" panose="02020603050405020304" pitchFamily="18" charset="0"/>
                <a:cs typeface="Times New Roman" panose="02020603050405020304" pitchFamily="18" charset="0"/>
              </a:rPr>
              <a:t>Project partners</a:t>
            </a:r>
            <a:r>
              <a:rPr lang="ru-RU" sz="2400" b="1" dirty="0" smtClean="0">
                <a:latin typeface="Times New Roman" panose="02020603050405020304" pitchFamily="18" charset="0"/>
                <a:cs typeface="Times New Roman" panose="02020603050405020304" pitchFamily="18" charset="0"/>
              </a:rPr>
              <a:t>:</a:t>
            </a:r>
          </a:p>
          <a:p>
            <a:pPr marL="0" indent="0">
              <a:buNone/>
            </a:pPr>
            <a:r>
              <a:rPr lang="en-US" sz="2400" b="1" dirty="0" smtClean="0">
                <a:latin typeface="Times New Roman" panose="02020603050405020304" pitchFamily="18" charset="0"/>
                <a:cs typeface="Times New Roman" panose="02020603050405020304" pitchFamily="18" charset="0"/>
              </a:rPr>
              <a:t>Great Britain</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Institute of Education at the University of London</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OFSTED</a:t>
            </a:r>
          </a:p>
          <a:p>
            <a:pPr marL="0" indent="0">
              <a:buNone/>
            </a:pPr>
            <a:r>
              <a:rPr lang="en-US" sz="2400" b="1" dirty="0" smtClean="0">
                <a:latin typeface="Times New Roman" panose="02020603050405020304" pitchFamily="18" charset="0"/>
                <a:cs typeface="Times New Roman" panose="02020603050405020304" pitchFamily="18" charset="0"/>
              </a:rPr>
              <a:t>Bulgaria</a:t>
            </a:r>
            <a:r>
              <a:rPr lang="ru-RU" sz="2400" b="1"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Sofia University ‘St. </a:t>
            </a:r>
            <a:r>
              <a:rPr lang="en-US" sz="2400" dirty="0" err="1" smtClean="0">
                <a:latin typeface="Times New Roman" panose="02020603050405020304" pitchFamily="18" charset="0"/>
                <a:cs typeface="Times New Roman" panose="02020603050405020304" pitchFamily="18" charset="0"/>
              </a:rPr>
              <a:t>Kliment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Ohridski</a:t>
            </a:r>
            <a:r>
              <a:rPr lang="en-US" sz="2400" dirty="0" smtClean="0">
                <a:latin typeface="Times New Roman" panose="02020603050405020304" pitchFamily="18" charset="0"/>
                <a:cs typeface="Times New Roman" panose="02020603050405020304" pitchFamily="18" charset="0"/>
              </a:rPr>
              <a:t>’, RDE – Sofia-city, 10 schools in the city of Sofia</a:t>
            </a:r>
            <a:endParaRPr lang="ru-RU" sz="2400"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Ireland</a:t>
            </a:r>
            <a:r>
              <a:rPr lang="ru-RU" sz="2400" dirty="0" smtClean="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University of Dublin</a:t>
            </a:r>
            <a:endParaRPr lang="ru-RU" sz="2400"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North Ireland</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Inspectorate of Education, network of schools and other </a:t>
            </a:r>
            <a:r>
              <a:rPr lang="en-US" sz="2400" dirty="0" err="1" smtClean="0">
                <a:latin typeface="Times New Roman" panose="02020603050405020304" pitchFamily="18" charset="0"/>
                <a:cs typeface="Times New Roman" panose="02020603050405020304" pitchFamily="18" charset="0"/>
              </a:rPr>
              <a:t>organisations</a:t>
            </a:r>
            <a:r>
              <a:rPr lang="en-US" sz="2400" dirty="0" smtClean="0">
                <a:latin typeface="Times New Roman" panose="02020603050405020304" pitchFamily="18" charset="0"/>
                <a:cs typeface="Times New Roman" panose="02020603050405020304" pitchFamily="18" charset="0"/>
              </a:rPr>
              <a:t> from Belfast</a:t>
            </a:r>
            <a:endParaRPr lang="ru-RU" sz="2400"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Holland</a:t>
            </a:r>
            <a:r>
              <a:rPr lang="ru-RU" sz="2400" b="1"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University of </a:t>
            </a:r>
            <a:r>
              <a:rPr lang="en-US" sz="2400" dirty="0" err="1" smtClean="0">
                <a:latin typeface="Times New Roman" panose="02020603050405020304" pitchFamily="18" charset="0"/>
                <a:cs typeface="Times New Roman" panose="02020603050405020304" pitchFamily="18" charset="0"/>
              </a:rPr>
              <a:t>Tuente</a:t>
            </a:r>
            <a:r>
              <a:rPr lang="en-US" sz="2400" dirty="0" smtClean="0">
                <a:latin typeface="Times New Roman" panose="02020603050405020304" pitchFamily="18" charset="0"/>
                <a:cs typeface="Times New Roman" panose="02020603050405020304" pitchFamily="18" charset="0"/>
              </a:rPr>
              <a:t>, the City Inspectorate and a network of schools</a:t>
            </a:r>
            <a:endParaRPr lang="ru-RU" sz="2400" dirty="0">
              <a:latin typeface="Times New Roman" panose="02020603050405020304" pitchFamily="18" charset="0"/>
              <a:cs typeface="Times New Roman" panose="02020603050405020304" pitchFamily="18" charset="0"/>
            </a:endParaRPr>
          </a:p>
          <a:p>
            <a:pPr marL="0" indent="0">
              <a:buNone/>
            </a:pPr>
            <a:endParaRPr lang="bg-BG" dirty="0"/>
          </a:p>
          <a:p>
            <a:endParaRPr lang="bg-B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45" y="116633"/>
            <a:ext cx="805973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39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55938"/>
            <a:ext cx="8347643" cy="2224990"/>
          </a:xfrm>
        </p:spPr>
        <p:txBody>
          <a:bodyPr/>
          <a:lstStyle/>
          <a:p>
            <a:pPr lvl="0" algn="ct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en-US" altLang="en-US" sz="3200" dirty="0">
                <a:solidFill>
                  <a:schemeClr val="tx1"/>
                </a:solidFill>
                <a:latin typeface="Arial Unicode MS"/>
              </a:rPr>
              <a:t>Polycentric Inspection of School Networks Project</a:t>
            </a:r>
            <a:r>
              <a:rPr lang="en-US" altLang="en-US" sz="800" dirty="0">
                <a:solidFill>
                  <a:schemeClr val="tx1"/>
                </a:solidFill>
              </a:rPr>
              <a:t> </a:t>
            </a:r>
            <a:r>
              <a:rPr lang="en-US" altLang="en-US" sz="6000" dirty="0">
                <a:solidFill>
                  <a:schemeClr val="tx1"/>
                </a:solidFill>
                <a:latin typeface="Arial" panose="020B0604020202020204" pitchFamily="34" charset="0"/>
              </a:rPr>
              <a:t/>
            </a:r>
            <a:br>
              <a:rPr lang="en-US" altLang="en-US" sz="6000" dirty="0">
                <a:solidFill>
                  <a:schemeClr val="tx1"/>
                </a:solidFill>
                <a:latin typeface="Arial" panose="020B0604020202020204" pitchFamily="34" charset="0"/>
              </a:rPr>
            </a:b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827584" y="2348880"/>
            <a:ext cx="7200800" cy="3816429"/>
          </a:xfrm>
          <a:prstGeom prst="rect">
            <a:avLst/>
          </a:prstGeom>
        </p:spPr>
        <p:txBody>
          <a:bodyPr wrap="square">
            <a:spAutoFit/>
          </a:bodyPr>
          <a:lstStyle/>
          <a:p>
            <a:pPr marL="0" marR="0" lvl="0" indent="228600" algn="just" defTabSz="914400" rtl="0" eaLnBrk="1" fontAlgn="base" latinLnBrk="0" hangingPunct="1">
              <a:lnSpc>
                <a:spcPct val="100000"/>
              </a:lnSpc>
              <a:spcBef>
                <a:spcPct val="0"/>
              </a:spcBef>
              <a:spcAft>
                <a:spcPts val="0"/>
              </a:spcAft>
              <a:buClrTx/>
              <a:buSzTx/>
              <a:buFontTx/>
              <a:buNone/>
              <a:tabLst/>
              <a:defRPr/>
            </a:pPr>
            <a:endParaRPr kumimoji="0" lang="bg-BG"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indent="228600" algn="ctr">
              <a:spcAft>
                <a:spcPts val="0"/>
              </a:spcAft>
              <a:defRPr/>
            </a:pPr>
            <a:r>
              <a:rPr lang="en-US" altLang="en-US" sz="2000" b="1" dirty="0">
                <a:latin typeface="Arial Unicode MS"/>
              </a:rPr>
              <a:t>Objectives and expected benefits of polycentric inspection</a:t>
            </a:r>
            <a:endParaRPr lang="en-US" altLang="en-US" sz="800" b="1" dirty="0"/>
          </a:p>
          <a:p>
            <a:r>
              <a:rPr lang="en-US" sz="2400" dirty="0">
                <a:latin typeface="Times New Roman" panose="02020603050405020304" pitchFamily="18" charset="0"/>
                <a:cs typeface="Times New Roman" panose="02020603050405020304" pitchFamily="18" charset="0"/>
              </a:rPr>
              <a:t>To test a model of polycentric inspection, different from </a:t>
            </a:r>
            <a:r>
              <a:rPr lang="en-US" sz="2400" dirty="0" smtClean="0">
                <a:latin typeface="Times New Roman" panose="02020603050405020304" pitchFamily="18" charset="0"/>
                <a:cs typeface="Times New Roman" panose="02020603050405020304" pitchFamily="18" charset="0"/>
              </a:rPr>
              <a:t>the normatively </a:t>
            </a:r>
            <a:r>
              <a:rPr lang="en-US" sz="2400" dirty="0">
                <a:latin typeface="Times New Roman" panose="02020603050405020304" pitchFamily="18" charset="0"/>
                <a:cs typeface="Times New Roman" panose="02020603050405020304" pitchFamily="18" charset="0"/>
              </a:rPr>
              <a:t>regulated centralized model of inspection, with an inspection framework prepared and different sources of information used, based on self-assessment and mutual evaluation of schools in the network, to improve the quality of education.</a:t>
            </a:r>
          </a:p>
          <a:p>
            <a:r>
              <a:rPr lang="en-US" dirty="0"/>
              <a:t> </a:t>
            </a:r>
          </a:p>
          <a:p>
            <a:pPr marL="0" marR="0" lvl="0" indent="228600" algn="just" defTabSz="914400" rtl="0" eaLnBrk="1" fontAlgn="base" latinLnBrk="0" hangingPunct="1">
              <a:lnSpc>
                <a:spcPct val="100000"/>
              </a:lnSpc>
              <a:spcBef>
                <a:spcPct val="0"/>
              </a:spcBef>
              <a:spcAft>
                <a:spcPts val="0"/>
              </a:spcAft>
              <a:buClrTx/>
              <a:buSzTx/>
              <a:buFontTx/>
              <a:buNone/>
              <a:tabLst/>
              <a:defRPr/>
            </a:pPr>
            <a:endParaRPr kumimoji="0" lang="bg-BG"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059611" cy="73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flipH="1">
            <a:off x="-324543" y="106124"/>
            <a:ext cx="3245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6069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5776"/>
            <a:ext cx="8229600" cy="2185214"/>
          </a:xfrm>
        </p:spPr>
        <p:txBody>
          <a:bodyPr/>
          <a:lstStyle/>
          <a:p>
            <a:pPr algn="ctr"/>
            <a:r>
              <a:rPr lang="bg-BG" sz="3200" b="1" dirty="0" smtClean="0">
                <a:solidFill>
                  <a:srgbClr val="000000"/>
                </a:solidFill>
                <a:latin typeface="Times New Roman" panose="02020603050405020304" pitchFamily="18" charset="0"/>
                <a:ea typeface="Calibri"/>
                <a:cs typeface="Times New Roman" panose="02020603050405020304" pitchFamily="18" charset="0"/>
              </a:rPr>
              <a:t/>
            </a:r>
            <a:br>
              <a:rPr lang="bg-BG" sz="3200" b="1" dirty="0" smtClean="0">
                <a:solidFill>
                  <a:srgbClr val="000000"/>
                </a:solidFill>
                <a:latin typeface="Times New Roman" panose="02020603050405020304" pitchFamily="18" charset="0"/>
                <a:ea typeface="Calibri"/>
                <a:cs typeface="Times New Roman" panose="02020603050405020304" pitchFamily="18" charset="0"/>
              </a:rPr>
            </a:br>
            <a:r>
              <a:rPr lang="en-US" dirty="0"/>
              <a:t> </a:t>
            </a:r>
            <a:br>
              <a:rPr lang="en-US" dirty="0"/>
            </a:br>
            <a:r>
              <a:rPr lang="en-US" dirty="0"/>
              <a:t>Inspection technology</a:t>
            </a:r>
            <a:br>
              <a:rPr lang="en-US" dirty="0"/>
            </a:br>
            <a:r>
              <a:rPr lang="ru-RU"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827584" y="1628800"/>
            <a:ext cx="7128792" cy="5786199"/>
          </a:xfrm>
          <a:prstGeom prst="rect">
            <a:avLst/>
          </a:prstGeom>
        </p:spPr>
        <p:txBody>
          <a:bodyPr wrap="square">
            <a:spAutoFit/>
          </a:bodyPr>
          <a:lstStyle/>
          <a:p>
            <a:pPr marL="0" marR="0" lvl="0" indent="228600" algn="just" defTabSz="914400" rtl="0" eaLnBrk="1" fontAlgn="base" latinLnBrk="0" hangingPunct="1">
              <a:lnSpc>
                <a:spcPct val="100000"/>
              </a:lnSpc>
              <a:spcBef>
                <a:spcPct val="0"/>
              </a:spcBef>
              <a:spcAft>
                <a:spcPts val="0"/>
              </a:spcAft>
              <a:buClrTx/>
              <a:buSzTx/>
              <a:buFontTx/>
              <a:buNone/>
              <a:tabLst/>
              <a:defRPr/>
            </a:pPr>
            <a:endParaRPr kumimoji="0" lang="bg-BG"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r>
              <a:rPr lang="en-US" dirty="0"/>
              <a:t>I. </a:t>
            </a:r>
            <a:r>
              <a:rPr lang="en-US" sz="1600" dirty="0">
                <a:latin typeface="Times New Roman" panose="02020603050405020304" pitchFamily="18" charset="0"/>
                <a:cs typeface="Times New Roman" panose="02020603050405020304" pitchFamily="18" charset="0"/>
              </a:rPr>
              <a:t>Pre - inspection activities.</a:t>
            </a:r>
          </a:p>
          <a:p>
            <a:r>
              <a:rPr lang="en-US" sz="1600" dirty="0">
                <a:latin typeface="Times New Roman" panose="02020603050405020304" pitchFamily="18" charset="0"/>
                <a:cs typeface="Times New Roman" panose="02020603050405020304" pitchFamily="18" charset="0"/>
              </a:rPr>
              <a:t>1. Preparation of an order for approbation of a model of polycentric inspection of a network of 10 metropolitan schools.</a:t>
            </a:r>
          </a:p>
          <a:p>
            <a:r>
              <a:rPr lang="en-US" sz="1600" dirty="0">
                <a:latin typeface="Times New Roman" panose="02020603050405020304" pitchFamily="18" charset="0"/>
                <a:cs typeface="Times New Roman" panose="02020603050405020304" pitchFamily="18" charset="0"/>
              </a:rPr>
              <a:t>2. Conducting a working meeting with senior experts from </a:t>
            </a:r>
            <a:r>
              <a:rPr lang="en-US" sz="1600" dirty="0" smtClean="0">
                <a:latin typeface="Times New Roman" panose="02020603050405020304" pitchFamily="18" charset="0"/>
                <a:cs typeface="Times New Roman" panose="02020603050405020304" pitchFamily="18" charset="0"/>
              </a:rPr>
              <a:t>RDE </a:t>
            </a:r>
            <a:r>
              <a:rPr lang="en-US" sz="1600" dirty="0">
                <a:latin typeface="Times New Roman" panose="02020603050405020304" pitchFamily="18" charset="0"/>
                <a:cs typeface="Times New Roman" panose="02020603050405020304" pitchFamily="18" charset="0"/>
              </a:rPr>
              <a:t>- Sofia-city to get acquainted with the objectives of the inspection, materials on the topic and the choice of content format - inspection plan or preparation of an inspection framework.</a:t>
            </a:r>
          </a:p>
          <a:p>
            <a:r>
              <a:rPr lang="en-US" sz="1600" dirty="0">
                <a:latin typeface="Times New Roman" panose="02020603050405020304" pitchFamily="18" charset="0"/>
                <a:cs typeface="Times New Roman" panose="02020603050405020304" pitchFamily="18" charset="0"/>
              </a:rPr>
              <a:t>3. Conducting a working meeting with senior experts from </a:t>
            </a:r>
            <a:r>
              <a:rPr lang="en-US" sz="1600" dirty="0" smtClean="0">
                <a:latin typeface="Times New Roman" panose="02020603050405020304" pitchFamily="18" charset="0"/>
                <a:cs typeface="Times New Roman" panose="02020603050405020304" pitchFamily="18" charset="0"/>
              </a:rPr>
              <a:t>RDE </a:t>
            </a:r>
            <a:r>
              <a:rPr lang="en-US" sz="1600" dirty="0">
                <a:latin typeface="Times New Roman" panose="02020603050405020304" pitchFamily="18" charset="0"/>
                <a:cs typeface="Times New Roman" panose="02020603050405020304" pitchFamily="18" charset="0"/>
              </a:rPr>
              <a:t>- Sofia-city to prepare a framework for polycentric inspection of a network of 10 metropolitan schools on "Interaction of the school with parents."</a:t>
            </a:r>
          </a:p>
          <a:p>
            <a:r>
              <a:rPr lang="en-US" sz="1600" dirty="0">
                <a:latin typeface="Times New Roman" panose="02020603050405020304" pitchFamily="18" charset="0"/>
                <a:cs typeface="Times New Roman" panose="02020603050405020304" pitchFamily="18" charset="0"/>
              </a:rPr>
              <a:t>4. Approval by the head of </a:t>
            </a:r>
            <a:r>
              <a:rPr lang="en-US" sz="1600" dirty="0" smtClean="0">
                <a:latin typeface="Times New Roman" panose="02020603050405020304" pitchFamily="18" charset="0"/>
                <a:cs typeface="Times New Roman" panose="02020603050405020304" pitchFamily="18" charset="0"/>
              </a:rPr>
              <a:t>RDE </a:t>
            </a:r>
            <a:r>
              <a:rPr lang="en-US" sz="1600" dirty="0">
                <a:latin typeface="Times New Roman" panose="02020603050405020304" pitchFamily="18" charset="0"/>
                <a:cs typeface="Times New Roman" panose="02020603050405020304" pitchFamily="18" charset="0"/>
              </a:rPr>
              <a:t>- Sofia-city of inspection documentation - inspection technology, inspection framework, statement of </a:t>
            </a:r>
            <a:r>
              <a:rPr lang="en-US" sz="1600" dirty="0" smtClean="0">
                <a:latin typeface="Times New Roman" panose="02020603050405020304" pitchFamily="18" charset="0"/>
                <a:cs typeface="Times New Roman" panose="02020603050405020304" pitchFamily="18" charset="0"/>
              </a:rPr>
              <a:t>results, </a:t>
            </a:r>
            <a:r>
              <a:rPr lang="en-US" sz="1600" dirty="0">
                <a:latin typeface="Times New Roman" panose="02020603050405020304" pitchFamily="18" charset="0"/>
                <a:cs typeface="Times New Roman" panose="02020603050405020304" pitchFamily="18" charset="0"/>
              </a:rPr>
              <a:t>report on the results of the inspection for each school, report on the results of the inspection and its effectiveness in relation to the school network and of </a:t>
            </a:r>
            <a:r>
              <a:rPr lang="en-US" sz="1600" dirty="0" smtClean="0">
                <a:latin typeface="Times New Roman" panose="02020603050405020304" pitchFamily="18" charset="0"/>
                <a:cs typeface="Times New Roman" panose="02020603050405020304" pitchFamily="18" charset="0"/>
              </a:rPr>
              <a:t>RDE </a:t>
            </a:r>
            <a:r>
              <a:rPr lang="en-US" sz="1600" dirty="0">
                <a:latin typeface="Times New Roman" panose="02020603050405020304" pitchFamily="18" charset="0"/>
                <a:cs typeface="Times New Roman" panose="02020603050405020304" pitchFamily="18" charset="0"/>
              </a:rPr>
              <a:t>- Sofia-city.</a:t>
            </a:r>
          </a:p>
          <a:p>
            <a:r>
              <a:rPr lang="en-US" sz="1600" dirty="0">
                <a:latin typeface="Times New Roman" panose="02020603050405020304" pitchFamily="18" charset="0"/>
                <a:cs typeface="Times New Roman" panose="02020603050405020304" pitchFamily="18" charset="0"/>
              </a:rPr>
              <a:t>5. Conducting a working meeting of senior experts from </a:t>
            </a:r>
            <a:r>
              <a:rPr lang="en-US" sz="1600" dirty="0" smtClean="0">
                <a:latin typeface="Times New Roman" panose="02020603050405020304" pitchFamily="18" charset="0"/>
                <a:cs typeface="Times New Roman" panose="02020603050405020304" pitchFamily="18" charset="0"/>
              </a:rPr>
              <a:t>RDE </a:t>
            </a:r>
            <a:r>
              <a:rPr lang="en-US" sz="1600" dirty="0">
                <a:latin typeface="Times New Roman" panose="02020603050405020304" pitchFamily="18" charset="0"/>
                <a:cs typeface="Times New Roman" panose="02020603050405020304" pitchFamily="18" charset="0"/>
              </a:rPr>
              <a:t>- Sofia-city with the project manager.</a:t>
            </a:r>
          </a:p>
          <a:p>
            <a:r>
              <a:rPr lang="en-US" sz="1600" dirty="0">
                <a:latin typeface="Times New Roman" panose="02020603050405020304" pitchFamily="18" charset="0"/>
                <a:cs typeface="Times New Roman" panose="02020603050405020304" pitchFamily="18" charset="0"/>
              </a:rPr>
              <a:t>6. Participation of the team from </a:t>
            </a:r>
            <a:r>
              <a:rPr lang="en-US" sz="1600" dirty="0" smtClean="0">
                <a:latin typeface="Times New Roman" panose="02020603050405020304" pitchFamily="18" charset="0"/>
                <a:cs typeface="Times New Roman" panose="02020603050405020304" pitchFamily="18" charset="0"/>
              </a:rPr>
              <a:t>RDE </a:t>
            </a:r>
            <a:r>
              <a:rPr lang="en-US" sz="1600" dirty="0">
                <a:latin typeface="Times New Roman" panose="02020603050405020304" pitchFamily="18" charset="0"/>
                <a:cs typeface="Times New Roman" panose="02020603050405020304" pitchFamily="18" charset="0"/>
              </a:rPr>
              <a:t>- Sofia-city in a working meeting with the schools from the network to present the framework for inspection.</a:t>
            </a:r>
          </a:p>
          <a:p>
            <a:pPr marL="365760" indent="-256032" fontAlgn="auto">
              <a:spcAft>
                <a:spcPts val="0"/>
              </a:spcAft>
              <a:buNone/>
              <a:defRPr/>
            </a:pPr>
            <a:endParaRPr lang="en-US" sz="1600" b="1" dirty="0" smtClean="0">
              <a:latin typeface="Times New Roman" panose="02020603050405020304" pitchFamily="18" charset="0"/>
              <a:ea typeface="Calibri"/>
              <a:cs typeface="Times New Roman" panose="02020603050405020304" pitchFamily="18" charset="0"/>
            </a:endParaRPr>
          </a:p>
          <a:p>
            <a:pPr marL="365760" indent="-256032" fontAlgn="auto">
              <a:spcAft>
                <a:spcPts val="0"/>
              </a:spcAft>
              <a:buNone/>
              <a:defRPr/>
            </a:pPr>
            <a:endParaRPr lang="en-US" sz="1600" b="1" dirty="0">
              <a:latin typeface="Times New Roman" panose="02020603050405020304" pitchFamily="18" charset="0"/>
              <a:ea typeface="Calibri"/>
              <a:cs typeface="Times New Roman" panose="02020603050405020304" pitchFamily="18" charset="0"/>
            </a:endParaRPr>
          </a:p>
          <a:p>
            <a:pPr marL="365760" indent="-256032" fontAlgn="auto">
              <a:spcAft>
                <a:spcPts val="0"/>
              </a:spcAft>
              <a:buNone/>
              <a:defRPr/>
            </a:pPr>
            <a:endParaRPr lang="en-US" sz="1600" b="1" dirty="0" smtClean="0">
              <a:latin typeface="Times New Roman" panose="02020603050405020304" pitchFamily="18" charset="0"/>
              <a:ea typeface="Calibri"/>
              <a:cs typeface="Times New Roman" panose="02020603050405020304" pitchFamily="18" charset="0"/>
            </a:endParaRPr>
          </a:p>
          <a:p>
            <a:pPr marL="365760" indent="-256032" fontAlgn="auto">
              <a:spcAft>
                <a:spcPts val="0"/>
              </a:spcAft>
              <a:buNone/>
              <a:defRPr/>
            </a:pPr>
            <a:r>
              <a:rPr lang="bg-BG" sz="1600" dirty="0" smtClean="0">
                <a:latin typeface="Times New Roman" panose="02020603050405020304" pitchFamily="18" charset="0"/>
                <a:ea typeface="Calibri"/>
                <a:cs typeface="Times New Roman" panose="02020603050405020304" pitchFamily="18" charset="0"/>
              </a:rPr>
              <a:t>						</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05961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593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1969"/>
            <a:ext cx="8229600" cy="2985433"/>
          </a:xfrm>
        </p:spPr>
        <p:txBody>
          <a:bodyPr/>
          <a:lstStyle/>
          <a:p>
            <a:pPr algn="ctr"/>
            <a:r>
              <a:rPr lang="bg-BG" sz="3200" b="1" dirty="0" smtClean="0">
                <a:latin typeface="Times New Roman" panose="02020603050405020304" pitchFamily="18" charset="0"/>
                <a:ea typeface="Calibri"/>
                <a:cs typeface="Times New Roman" panose="02020603050405020304" pitchFamily="18" charset="0"/>
              </a:rPr>
              <a:t/>
            </a:r>
            <a:br>
              <a:rPr lang="bg-BG" sz="3200" b="1" dirty="0" smtClean="0">
                <a:latin typeface="Times New Roman" panose="02020603050405020304" pitchFamily="18" charset="0"/>
                <a:ea typeface="Calibri"/>
                <a:cs typeface="Times New Roman" panose="02020603050405020304" pitchFamily="18" charset="0"/>
              </a:rPr>
            </a:br>
            <a:r>
              <a:rPr lang="bg-BG" sz="3200" b="1" dirty="0">
                <a:latin typeface="Times New Roman" panose="02020603050405020304" pitchFamily="18" charset="0"/>
                <a:ea typeface="Calibri"/>
                <a:cs typeface="Times New Roman" panose="02020603050405020304" pitchFamily="18" charset="0"/>
              </a:rPr>
              <a:t/>
            </a:r>
            <a:br>
              <a:rPr lang="bg-BG" sz="3200" b="1" dirty="0">
                <a:latin typeface="Times New Roman" panose="02020603050405020304" pitchFamily="18" charset="0"/>
                <a:ea typeface="Calibri"/>
                <a:cs typeface="Times New Roman" panose="02020603050405020304" pitchFamily="18" charset="0"/>
              </a:rPr>
            </a:br>
            <a:r>
              <a:rPr lang="en-US" dirty="0"/>
              <a:t>Inspection technology</a:t>
            </a:r>
            <a:br>
              <a:rPr lang="en-US" dirty="0"/>
            </a:br>
            <a:r>
              <a:rPr lang="en-US" sz="2800" b="1" dirty="0">
                <a:latin typeface="Times New Roman" panose="02020603050405020304" pitchFamily="18" charset="0"/>
                <a:ea typeface="Calibri"/>
                <a:cs typeface="Times New Roman" panose="02020603050405020304" pitchFamily="18" charset="0"/>
              </a:rPr>
              <a:t/>
            </a:r>
            <a:br>
              <a:rPr lang="en-US" sz="2800" b="1" dirty="0">
                <a:latin typeface="Times New Roman" panose="02020603050405020304" pitchFamily="18" charset="0"/>
                <a:ea typeface="Calibri"/>
                <a:cs typeface="Times New Roman" panose="02020603050405020304" pitchFamily="18" charset="0"/>
              </a:rPr>
            </a:br>
            <a:r>
              <a:rPr lang="en-US" sz="2800" b="1" dirty="0">
                <a:latin typeface="Times New Roman" panose="02020603050405020304" pitchFamily="18" charset="0"/>
                <a:ea typeface="Calibri"/>
                <a:cs typeface="Times New Roman" panose="02020603050405020304" pitchFamily="18" charset="0"/>
              </a:rPr>
              <a:t/>
            </a:r>
            <a:br>
              <a:rPr lang="en-US" sz="2800" b="1" dirty="0">
                <a:latin typeface="Times New Roman" panose="02020603050405020304" pitchFamily="18" charset="0"/>
                <a:ea typeface="Calibri"/>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899592" y="1628800"/>
            <a:ext cx="7128792" cy="5201424"/>
          </a:xfrm>
          <a:prstGeom prst="rect">
            <a:avLst/>
          </a:prstGeom>
        </p:spPr>
        <p:txBody>
          <a:bodyPr wrap="square">
            <a:spAutoFit/>
          </a:bodyPr>
          <a:lstStyle/>
          <a:p>
            <a:r>
              <a:rPr lang="en-US" sz="2000" b="1" dirty="0">
                <a:latin typeface="Times New Roman" panose="02020603050405020304" pitchFamily="18" charset="0"/>
                <a:ea typeface="Calibri"/>
                <a:cs typeface="Times New Roman" panose="02020603050405020304" pitchFamily="18" charset="0"/>
              </a:rPr>
              <a:t>II</a:t>
            </a:r>
            <a:r>
              <a:rPr lang="bg-BG" sz="2000" b="1" dirty="0" smtClean="0">
                <a:latin typeface="Times New Roman" panose="02020603050405020304" pitchFamily="18" charset="0"/>
                <a:ea typeface="Calibri"/>
                <a:cs typeface="Times New Roman" panose="02020603050405020304" pitchFamily="18" charset="0"/>
              </a:rPr>
              <a:t>.</a:t>
            </a:r>
            <a:r>
              <a:rPr lang="en-US" sz="2000" b="1" dirty="0" smtClean="0">
                <a:latin typeface="Times New Roman" panose="02020603050405020304" pitchFamily="18" charset="0"/>
                <a:ea typeface="Calibri"/>
                <a:cs typeface="Times New Roman" panose="02020603050405020304" pitchFamily="18" charset="0"/>
              </a:rPr>
              <a:t> </a:t>
            </a:r>
            <a:r>
              <a:rPr lang="en-US" b="1" dirty="0" smtClean="0"/>
              <a:t>Inspection</a:t>
            </a:r>
            <a:r>
              <a:rPr lang="en-US" b="1" dirty="0"/>
              <a:t>.</a:t>
            </a:r>
          </a:p>
          <a:p>
            <a:r>
              <a:rPr lang="en-US" dirty="0"/>
              <a:t>1</a:t>
            </a:r>
            <a:r>
              <a:rPr lang="en-US" sz="1400" dirty="0">
                <a:latin typeface="Times New Roman" panose="02020603050405020304" pitchFamily="18" charset="0"/>
                <a:cs typeface="Times New Roman" panose="02020603050405020304" pitchFamily="18" charset="0"/>
              </a:rPr>
              <a:t>. Presentation </a:t>
            </a:r>
            <a:r>
              <a:rPr lang="en-US" sz="1400" dirty="0" smtClean="0">
                <a:latin typeface="Times New Roman" panose="02020603050405020304" pitchFamily="18" charset="0"/>
                <a:cs typeface="Times New Roman" panose="02020603050405020304" pitchFamily="18" charset="0"/>
              </a:rPr>
              <a:t>to </a:t>
            </a:r>
            <a:r>
              <a:rPr lang="en-US" sz="1400" dirty="0">
                <a:latin typeface="Times New Roman" panose="02020603050405020304" pitchFamily="18" charset="0"/>
                <a:cs typeface="Times New Roman" panose="02020603050405020304" pitchFamily="18" charset="0"/>
              </a:rPr>
              <a:t>the inspectors </a:t>
            </a:r>
            <a:r>
              <a:rPr lang="en-US" sz="1400" dirty="0" smtClean="0">
                <a:latin typeface="Times New Roman" panose="02020603050405020304" pitchFamily="18" charset="0"/>
                <a:cs typeface="Times New Roman" panose="02020603050405020304" pitchFamily="18" charset="0"/>
              </a:rPr>
              <a:t>from </a:t>
            </a:r>
            <a:r>
              <a:rPr lang="en-US" sz="1400" dirty="0">
                <a:latin typeface="Times New Roman" panose="02020603050405020304" pitchFamily="18" charset="0"/>
                <a:cs typeface="Times New Roman" panose="02020603050405020304" pitchFamily="18" charset="0"/>
              </a:rPr>
              <a:t>the </a:t>
            </a:r>
            <a:r>
              <a:rPr lang="en-US" sz="1400" dirty="0" smtClean="0">
                <a:latin typeface="Times New Roman" panose="02020603050405020304" pitchFamily="18" charset="0"/>
                <a:cs typeface="Times New Roman" panose="02020603050405020304" pitchFamily="18" charset="0"/>
              </a:rPr>
              <a:t>schools with </a:t>
            </a:r>
            <a:r>
              <a:rPr lang="en-US" sz="1400" dirty="0">
                <a:latin typeface="Times New Roman" panose="02020603050405020304" pitchFamily="18" charset="0"/>
                <a:cs typeface="Times New Roman" panose="02020603050405020304" pitchFamily="18" charset="0"/>
              </a:rPr>
              <a:t>a self-assessment report / with supplemented after the self-assessment measures for improving the work with the </a:t>
            </a:r>
            <a:r>
              <a:rPr lang="en-US" sz="1400" dirty="0" smtClean="0">
                <a:latin typeface="Times New Roman" panose="02020603050405020304" pitchFamily="18" charset="0"/>
                <a:cs typeface="Times New Roman" panose="02020603050405020304" pitchFamily="18" charset="0"/>
              </a:rPr>
              <a:t>parents / and </a:t>
            </a:r>
            <a:r>
              <a:rPr lang="en-US" sz="1400" dirty="0">
                <a:latin typeface="Times New Roman" panose="02020603050405020304" pitchFamily="18" charset="0"/>
                <a:cs typeface="Times New Roman" panose="02020603050405020304" pitchFamily="18" charset="0"/>
              </a:rPr>
              <a:t>a report for mutual </a:t>
            </a:r>
            <a:r>
              <a:rPr lang="en-US" sz="1400" dirty="0" smtClean="0">
                <a:latin typeface="Times New Roman" panose="02020603050405020304" pitchFamily="18" charset="0"/>
                <a:cs typeface="Times New Roman" panose="02020603050405020304" pitchFamily="18" charset="0"/>
              </a:rPr>
              <a:t>evaluation (with </a:t>
            </a:r>
            <a:r>
              <a:rPr lang="en-US" sz="1400" dirty="0">
                <a:latin typeface="Times New Roman" panose="02020603050405020304" pitchFamily="18" charset="0"/>
                <a:cs typeface="Times New Roman" panose="02020603050405020304" pitchFamily="18" charset="0"/>
              </a:rPr>
              <a:t>updated on the basis of the recommendations of the mutual evaluation measures for improving the work with the </a:t>
            </a:r>
            <a:r>
              <a:rPr lang="en-US" sz="1400" dirty="0" smtClean="0">
                <a:latin typeface="Times New Roman" panose="02020603050405020304" pitchFamily="18" charset="0"/>
                <a:cs typeface="Times New Roman" panose="02020603050405020304" pitchFamily="18" charset="0"/>
              </a:rPr>
              <a:t>parents).</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2. Preparation of a schedule and inspection in the schools of the network / order of the head of the </a:t>
            </a:r>
            <a:r>
              <a:rPr lang="en-US" sz="1400" dirty="0" smtClean="0">
                <a:latin typeface="Times New Roman" panose="02020603050405020304" pitchFamily="18" charset="0"/>
                <a:cs typeface="Times New Roman" panose="02020603050405020304" pitchFamily="18" charset="0"/>
              </a:rPr>
              <a:t>RDE </a:t>
            </a:r>
            <a:r>
              <a:rPr lang="en-US" sz="1400" dirty="0">
                <a:latin typeface="Times New Roman" panose="02020603050405020304" pitchFamily="18" charset="0"/>
                <a:cs typeface="Times New Roman" panose="02020603050405020304" pitchFamily="18" charset="0"/>
              </a:rPr>
              <a:t>to appoint a commission of 5 senior experts for inspection of 2 schools in the period </a:t>
            </a:r>
            <a:r>
              <a:rPr lang="en-US" sz="1400" dirty="0" smtClean="0">
                <a:latin typeface="Times New Roman" panose="02020603050405020304" pitchFamily="18" charset="0"/>
                <a:cs typeface="Times New Roman" panose="02020603050405020304" pitchFamily="18" charset="0"/>
              </a:rPr>
              <a:t>11-22.04.2016 /.</a:t>
            </a:r>
          </a:p>
          <a:p>
            <a:r>
              <a:rPr lang="en-US" sz="1400" dirty="0">
                <a:latin typeface="Times New Roman" panose="02020603050405020304" pitchFamily="18" charset="0"/>
                <a:cs typeface="Times New Roman" panose="02020603050405020304" pitchFamily="18" charset="0"/>
              </a:rPr>
              <a:t>3. Monitoring of the inspection process by the head of the department "Organizational-methodical activity and control" and by the project manager.</a:t>
            </a:r>
          </a:p>
          <a:p>
            <a:r>
              <a:rPr lang="en-US" sz="1400" dirty="0">
                <a:latin typeface="Times New Roman" panose="02020603050405020304" pitchFamily="18" charset="0"/>
                <a:cs typeface="Times New Roman" panose="02020603050405020304" pitchFamily="18" charset="0"/>
              </a:rPr>
              <a:t>4. Preparation by the inspecting senior experts of a statement of </a:t>
            </a:r>
            <a:r>
              <a:rPr lang="en-US" sz="1400" dirty="0" smtClean="0">
                <a:latin typeface="Times New Roman" panose="02020603050405020304" pitchFamily="18" charset="0"/>
                <a:cs typeface="Times New Roman" panose="02020603050405020304" pitchFamily="18" charset="0"/>
              </a:rPr>
              <a:t>results </a:t>
            </a:r>
            <a:r>
              <a:rPr lang="en-US" sz="1400" dirty="0">
                <a:latin typeface="Times New Roman" panose="02020603050405020304" pitchFamily="18" charset="0"/>
                <a:cs typeface="Times New Roman" panose="02020603050405020304" pitchFamily="18" charset="0"/>
              </a:rPr>
              <a:t>and a report on the results of the inspection for each school in the network with recommendations and the need for support from the network.</a:t>
            </a:r>
          </a:p>
          <a:p>
            <a:r>
              <a:rPr lang="en-US" sz="1400" dirty="0">
                <a:latin typeface="Times New Roman" panose="02020603050405020304" pitchFamily="18" charset="0"/>
                <a:cs typeface="Times New Roman" panose="02020603050405020304" pitchFamily="18" charset="0"/>
              </a:rPr>
              <a:t>5. Preparation of an analysis report on the results of the inspection</a:t>
            </a:r>
          </a:p>
          <a:p>
            <a:r>
              <a:rPr lang="en-US" sz="1400" dirty="0">
                <a:latin typeface="Times New Roman" panose="02020603050405020304" pitchFamily="18" charset="0"/>
                <a:cs typeface="Times New Roman" panose="02020603050405020304" pitchFamily="18" charset="0"/>
              </a:rPr>
              <a:t>and its effectiveness with regard to the school network and the </a:t>
            </a:r>
            <a:r>
              <a:rPr lang="en-US" sz="1400" dirty="0" smtClean="0">
                <a:latin typeface="Times New Roman" panose="02020603050405020304" pitchFamily="18" charset="0"/>
                <a:cs typeface="Times New Roman" panose="02020603050405020304" pitchFamily="18" charset="0"/>
              </a:rPr>
              <a:t>RDE.</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III. Organizing and conducting a working meeting of the inspection team with the principals of the schools from the network to get acquainted with the results of the inspection and propose measures to improve the work with parents.</a:t>
            </a:r>
          </a:p>
          <a:p>
            <a:endParaRPr lang="en-US" dirty="0"/>
          </a:p>
          <a:p>
            <a:pPr indent="0" algn="just">
              <a:spcBef>
                <a:spcPts val="0"/>
              </a:spcBef>
              <a:spcAft>
                <a:spcPts val="0"/>
              </a:spcAft>
              <a:buNone/>
            </a:pPr>
            <a:endParaRPr lang="en-US" sz="2000" dirty="0">
              <a:latin typeface="Times New Roman" panose="02020603050405020304" pitchFamily="18" charset="0"/>
              <a:ea typeface="Calibri"/>
              <a:cs typeface="Times New Roman" panose="02020603050405020304" pitchFamily="18" charset="0"/>
            </a:endParaRPr>
          </a:p>
          <a:p>
            <a:pPr>
              <a:spcBef>
                <a:spcPts val="0"/>
              </a:spcBef>
            </a:pPr>
            <a:endParaRPr lang="en-US" sz="1600" dirty="0"/>
          </a:p>
          <a:p>
            <a:pPr marL="365760" indent="-256032" fontAlgn="auto">
              <a:spcAft>
                <a:spcPts val="0"/>
              </a:spcAft>
              <a:buNone/>
              <a:defRPr/>
            </a:pPr>
            <a:endParaRPr kumimoji="0" lang="bg-BG" sz="1600" b="1"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8059611" cy="73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665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611560" y="1844823"/>
            <a:ext cx="7056784" cy="4832092"/>
          </a:xfrm>
          <a:prstGeom prst="rect">
            <a:avLst/>
          </a:prstGeom>
        </p:spPr>
        <p:txBody>
          <a:bodyPr wrap="square">
            <a:spAutoFit/>
          </a:bodyPr>
          <a:lstStyle/>
          <a:p>
            <a:pPr marL="171450" lvl="0" indent="-1714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Subject </a:t>
            </a:r>
            <a:r>
              <a:rPr lang="en-US" sz="1400" dirty="0">
                <a:latin typeface="Times New Roman" panose="02020603050405020304" pitchFamily="18" charset="0"/>
                <a:cs typeface="Times New Roman" panose="02020603050405020304" pitchFamily="18" charset="0"/>
              </a:rPr>
              <a:t>of evaluation: the quality of work with parents at school.</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Standards, indicators </a:t>
            </a:r>
            <a:r>
              <a:rPr lang="en-US" sz="1400" dirty="0" smtClean="0">
                <a:latin typeface="Times New Roman" panose="02020603050405020304" pitchFamily="18" charset="0"/>
                <a:cs typeface="Times New Roman" panose="02020603050405020304" pitchFamily="18" charset="0"/>
              </a:rPr>
              <a:t>/from </a:t>
            </a:r>
            <a:r>
              <a:rPr lang="en-US" sz="1400" dirty="0">
                <a:latin typeface="Times New Roman" panose="02020603050405020304" pitchFamily="18" charset="0"/>
                <a:cs typeface="Times New Roman" panose="02020603050405020304" pitchFamily="18" charset="0"/>
              </a:rPr>
              <a:t>4 to </a:t>
            </a:r>
            <a:r>
              <a:rPr lang="en-US" sz="1400" dirty="0" smtClean="0">
                <a:latin typeface="Times New Roman" panose="02020603050405020304" pitchFamily="18" charset="0"/>
                <a:cs typeface="Times New Roman" panose="02020603050405020304" pitchFamily="18" charset="0"/>
              </a:rPr>
              <a:t>6/ </a:t>
            </a:r>
            <a:r>
              <a:rPr lang="en-US" sz="1400" dirty="0">
                <a:latin typeface="Times New Roman" panose="02020603050405020304" pitchFamily="18" charset="0"/>
                <a:cs typeface="Times New Roman" panose="02020603050405020304" pitchFamily="18" charset="0"/>
              </a:rPr>
              <a:t>and norms </a:t>
            </a:r>
            <a:r>
              <a:rPr lang="en-US" sz="1400" dirty="0" smtClean="0">
                <a:latin typeface="Times New Roman" panose="02020603050405020304" pitchFamily="18" charset="0"/>
                <a:cs typeface="Times New Roman" panose="02020603050405020304" pitchFamily="18" charset="0"/>
              </a:rPr>
              <a:t>/determine </a:t>
            </a:r>
            <a:r>
              <a:rPr lang="en-US" sz="1400" dirty="0">
                <a:latin typeface="Times New Roman" panose="02020603050405020304" pitchFamily="18" charset="0"/>
                <a:cs typeface="Times New Roman" panose="02020603050405020304" pitchFamily="18" charset="0"/>
              </a:rPr>
              <a:t>for each standard the minimum indicators for the implementation of the standard, the degree of implementation of the standard and the degree of quality of work with parents at </a:t>
            </a:r>
            <a:r>
              <a:rPr lang="en-US" sz="1400" dirty="0" smtClean="0">
                <a:latin typeface="Times New Roman" panose="02020603050405020304" pitchFamily="18" charset="0"/>
                <a:cs typeface="Times New Roman" panose="02020603050405020304" pitchFamily="18" charset="0"/>
              </a:rPr>
              <a:t>school/.</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Methods of verification: verification of compulsory school and other types of documentation; conversations with principal, deputy principals, teachers, psychologists, pedagogical advisors, students, parents.</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Sources of information </a:t>
            </a:r>
            <a:r>
              <a:rPr lang="en-US" sz="1400" dirty="0" smtClean="0">
                <a:latin typeface="Times New Roman" panose="02020603050405020304" pitchFamily="18" charset="0"/>
                <a:cs typeface="Times New Roman" panose="02020603050405020304" pitchFamily="18" charset="0"/>
              </a:rPr>
              <a:t>/for </a:t>
            </a:r>
            <a:r>
              <a:rPr lang="en-US" sz="1400" dirty="0">
                <a:latin typeface="Times New Roman" panose="02020603050405020304" pitchFamily="18" charset="0"/>
                <a:cs typeface="Times New Roman" panose="02020603050405020304" pitchFamily="18" charset="0"/>
              </a:rPr>
              <a:t>all standards and indicators to them are used as universal </a:t>
            </a:r>
            <a:r>
              <a:rPr lang="en-US" sz="1400" dirty="0" smtClean="0">
                <a:latin typeface="Times New Roman" panose="02020603050405020304" pitchFamily="18" charset="0"/>
                <a:cs typeface="Times New Roman" panose="02020603050405020304" pitchFamily="18" charset="0"/>
              </a:rPr>
              <a:t>sources/:</a:t>
            </a: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1. Report-analysis for self-assessment of schools for work with parents.</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2. Report from the conducted mutual evaluation between the schools in the network for the work of the schools with the parents.</a:t>
            </a:r>
          </a:p>
          <a:p>
            <a:pPr marL="171450" indent="-1714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   3</a:t>
            </a:r>
            <a:r>
              <a:rPr lang="en-US" sz="1400" dirty="0">
                <a:latin typeface="Times New Roman" panose="02020603050405020304" pitchFamily="18" charset="0"/>
                <a:cs typeface="Times New Roman" panose="02020603050405020304" pitchFamily="18" charset="0"/>
              </a:rPr>
              <a:t>. Interviews with the principal, deputy principals, pedagogical advisor </a:t>
            </a:r>
            <a:r>
              <a:rPr lang="en-US"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psychologis</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parents of </a:t>
            </a:r>
            <a:r>
              <a:rPr lang="en-US" sz="1400" dirty="0" smtClean="0">
                <a:latin typeface="Times New Roman" panose="02020603050405020304" pitchFamily="18" charset="0"/>
                <a:cs typeface="Times New Roman" panose="02020603050405020304" pitchFamily="18" charset="0"/>
              </a:rPr>
              <a:t>students, school </a:t>
            </a:r>
            <a:r>
              <a:rPr lang="en-US" sz="1400" dirty="0">
                <a:latin typeface="Times New Roman" panose="02020603050405020304" pitchFamily="18" charset="0"/>
                <a:cs typeface="Times New Roman" panose="02020603050405020304" pitchFamily="18" charset="0"/>
              </a:rPr>
              <a:t>board, students.</a:t>
            </a:r>
          </a:p>
          <a:p>
            <a:pPr marL="171450" indent="-1714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   Period </a:t>
            </a:r>
            <a:r>
              <a:rPr lang="en-US" sz="1400" dirty="0">
                <a:latin typeface="Times New Roman" panose="02020603050405020304" pitchFamily="18" charset="0"/>
                <a:cs typeface="Times New Roman" panose="02020603050405020304" pitchFamily="18" charset="0"/>
              </a:rPr>
              <a:t>of inspection: 16.09.2014 - 25.03.2016 </a:t>
            </a:r>
            <a:r>
              <a:rPr lang="en-US" sz="1400" dirty="0" smtClean="0">
                <a:latin typeface="Times New Roman" panose="02020603050405020304" pitchFamily="18" charset="0"/>
                <a:cs typeface="Times New Roman" panose="02020603050405020304" pitchFamily="18" charset="0"/>
              </a:rPr>
              <a:t>/according </a:t>
            </a:r>
            <a:r>
              <a:rPr lang="en-US" sz="1400" dirty="0">
                <a:latin typeface="Times New Roman" panose="02020603050405020304" pitchFamily="18" charset="0"/>
                <a:cs typeface="Times New Roman" panose="02020603050405020304" pitchFamily="18" charset="0"/>
              </a:rPr>
              <a:t>to the prepared </a:t>
            </a:r>
            <a:r>
              <a:rPr lang="en-US" sz="1400" dirty="0" smtClean="0">
                <a:latin typeface="Times New Roman" panose="02020603050405020304" pitchFamily="18" charset="0"/>
                <a:cs typeface="Times New Roman" panose="02020603050405020304" pitchFamily="18" charset="0"/>
              </a:rPr>
              <a:t>framework/; </a:t>
            </a:r>
            <a:r>
              <a:rPr lang="en-US" sz="1400" dirty="0">
                <a:latin typeface="Times New Roman" panose="02020603050405020304" pitchFamily="18" charset="0"/>
                <a:cs typeface="Times New Roman" panose="02020603050405020304" pitchFamily="18" charset="0"/>
              </a:rPr>
              <a:t>inspection </a:t>
            </a:r>
            <a:r>
              <a:rPr lang="en-US" sz="1400" dirty="0" smtClean="0">
                <a:latin typeface="Times New Roman" panose="02020603050405020304" pitchFamily="18" charset="0"/>
                <a:cs typeface="Times New Roman" panose="02020603050405020304" pitchFamily="18" charset="0"/>
              </a:rPr>
              <a:t>carried out: 10.03. </a:t>
            </a:r>
            <a:r>
              <a:rPr lang="en-US" sz="1400" dirty="0">
                <a:latin typeface="Times New Roman" panose="02020603050405020304" pitchFamily="18" charset="0"/>
                <a:cs typeface="Times New Roman" panose="02020603050405020304" pitchFamily="18" charset="0"/>
              </a:rPr>
              <a:t>2016 </a:t>
            </a:r>
            <a:r>
              <a:rPr lang="en-US" sz="1400" dirty="0" smtClean="0">
                <a:latin typeface="Times New Roman" panose="02020603050405020304" pitchFamily="18" charset="0"/>
                <a:cs typeface="Times New Roman" panose="02020603050405020304" pitchFamily="18" charset="0"/>
              </a:rPr>
              <a:t>– 27.04.2016.</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/due </a:t>
            </a:r>
            <a:r>
              <a:rPr lang="en-US" sz="1400" dirty="0">
                <a:latin typeface="Times New Roman" panose="02020603050405020304" pitchFamily="18" charset="0"/>
                <a:cs typeface="Times New Roman" panose="02020603050405020304" pitchFamily="18" charset="0"/>
              </a:rPr>
              <a:t>to extended period of self-assessment and mutual evaluation /.</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endParaRPr lang="ru-RU" sz="1400" b="1" dirty="0" smtClean="0">
              <a:latin typeface="Times New Roman" panose="02020603050405020304" pitchFamily="18" charset="0"/>
              <a:cs typeface="Times New Roman" panose="02020603050405020304" pitchFamily="18" charset="0"/>
            </a:endParaRPr>
          </a:p>
          <a:p>
            <a:pPr lvl="0"/>
            <a:r>
              <a:rPr lang="ru-RU" dirty="0">
                <a:latin typeface="Times New Roman" panose="02020603050405020304" pitchFamily="18" charset="0"/>
                <a:cs typeface="Times New Roman" panose="02020603050405020304" pitchFamily="18" charset="0"/>
              </a:rPr>
              <a:t> </a:t>
            </a:r>
            <a:endParaRPr lang="ru-RU" sz="2000" b="1"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endParaRPr lang="bg-BG" sz="2000" b="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35703" y="852153"/>
            <a:ext cx="8240753" cy="923330"/>
          </a:xfrm>
        </p:spPr>
        <p:txBody>
          <a:bodyPr/>
          <a:lstStyle/>
          <a:p>
            <a:pPr algn="ctr"/>
            <a:r>
              <a:rPr lang="en-US" sz="1800" dirty="0">
                <a:solidFill>
                  <a:srgbClr val="00B0F0"/>
                </a:solidFill>
              </a:rPr>
              <a:t>Framework for inspection of a network of 10 metropolitan schools on the topic "Interaction of the school with parents"</a:t>
            </a:r>
            <a:br>
              <a:rPr lang="en-US" sz="1800" dirty="0">
                <a:solidFill>
                  <a:srgbClr val="00B0F0"/>
                </a:solidFill>
              </a:rPr>
            </a:br>
            <a:endParaRPr lang="bg-BG" sz="1800" b="1" dirty="0">
              <a:solidFill>
                <a:srgbClr val="00B0F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24" y="116632"/>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73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57563"/>
            <a:ext cx="8229600" cy="646331"/>
          </a:xfrm>
        </p:spPr>
        <p:txBody>
          <a:bodyPr/>
          <a:lstStyle/>
          <a:p>
            <a:pPr algn="ctr"/>
            <a:r>
              <a:rPr lang="en-US" b="1" dirty="0" smtClean="0">
                <a:latin typeface="Times New Roman" panose="02020603050405020304" pitchFamily="18" charset="0"/>
                <a:cs typeface="Times New Roman" panose="02020603050405020304" pitchFamily="18" charset="0"/>
              </a:rPr>
              <a:t>STANDARDS</a:t>
            </a:r>
            <a:endParaRPr lang="bg-BG"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8313" y="1700807"/>
            <a:ext cx="7344047" cy="4322167"/>
          </a:xfrm>
        </p:spPr>
        <p:txBody>
          <a:bodyPr/>
          <a:lstStyle/>
          <a:p>
            <a:r>
              <a:rPr lang="en-US" sz="2000" dirty="0">
                <a:latin typeface="Times New Roman" panose="02020603050405020304" pitchFamily="18" charset="0"/>
                <a:cs typeface="Times New Roman" panose="02020603050405020304" pitchFamily="18" charset="0"/>
              </a:rPr>
              <a:t>1. Involvement of parents in school life through a system of school partnership.</a:t>
            </a:r>
          </a:p>
          <a:p>
            <a:r>
              <a:rPr lang="en-US" sz="2000" dirty="0">
                <a:latin typeface="Times New Roman" panose="02020603050405020304" pitchFamily="18" charset="0"/>
                <a:cs typeface="Times New Roman" panose="02020603050405020304" pitchFamily="18" charset="0"/>
              </a:rPr>
              <a:t>2. Application of various forms of communication with the parents for their inclusion in all planned activities of the school, in order to achieve the goals of the education. </a:t>
            </a:r>
          </a:p>
          <a:p>
            <a:r>
              <a:rPr lang="en-US" sz="2000" dirty="0">
                <a:latin typeface="Times New Roman" panose="02020603050405020304" pitchFamily="18" charset="0"/>
                <a:cs typeface="Times New Roman" panose="02020603050405020304" pitchFamily="18" charset="0"/>
              </a:rPr>
              <a:t>3. Encouraging the initiative of parents in interaction with the school, to develop the interests and abilities of students.</a:t>
            </a:r>
          </a:p>
          <a:p>
            <a:r>
              <a:rPr lang="en-US" sz="2000" dirty="0">
                <a:latin typeface="Times New Roman" panose="02020603050405020304" pitchFamily="18" charset="0"/>
                <a:cs typeface="Times New Roman" panose="02020603050405020304" pitchFamily="18" charset="0"/>
              </a:rPr>
              <a:t>4. Improving the professional competence of the pedagogical staff for effective partnership with the parents.</a:t>
            </a:r>
          </a:p>
          <a:p>
            <a:pPr marL="0" indent="0">
              <a:buNone/>
            </a:pPr>
            <a:r>
              <a:rPr lang="bg-BG"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lvl="0" indent="0">
              <a:buNone/>
            </a:pPr>
            <a:endParaRPr lang="en-US" sz="1200" b="1" dirty="0" smtClean="0">
              <a:latin typeface="Times New Roman" panose="02020603050405020304" pitchFamily="18" charset="0"/>
              <a:cs typeface="Times New Roman" panose="02020603050405020304" pitchFamily="18" charset="0"/>
            </a:endParaRPr>
          </a:p>
          <a:p>
            <a:pPr marL="0" lvl="0" indent="0">
              <a:buNone/>
            </a:pPr>
            <a:endParaRPr lang="en-US" sz="1200" b="1" dirty="0">
              <a:latin typeface="Times New Roman" panose="02020603050405020304" pitchFamily="18" charset="0"/>
              <a:cs typeface="Times New Roman" panose="02020603050405020304" pitchFamily="18" charset="0"/>
            </a:endParaRPr>
          </a:p>
          <a:p>
            <a:pPr marL="0" lvl="0" indent="0">
              <a:buNone/>
            </a:pPr>
            <a:endParaRPr lang="en-US" sz="1200" b="1" dirty="0" smtClean="0">
              <a:latin typeface="Times New Roman" panose="02020603050405020304" pitchFamily="18" charset="0"/>
              <a:cs typeface="Times New Roman" panose="02020603050405020304" pitchFamily="18" charset="0"/>
            </a:endParaRPr>
          </a:p>
          <a:p>
            <a:pPr marL="0" lvl="0" indent="0">
              <a:buNone/>
            </a:pPr>
            <a:endParaRPr lang="en-US" sz="1200" b="1" dirty="0">
              <a:latin typeface="Times New Roman" panose="02020603050405020304" pitchFamily="18" charset="0"/>
              <a:cs typeface="Times New Roman" panose="02020603050405020304" pitchFamily="18" charset="0"/>
            </a:endParaRPr>
          </a:p>
          <a:p>
            <a:pPr marL="0" lvl="0" indent="0">
              <a:buNone/>
            </a:pPr>
            <a:endParaRPr lang="en-US" sz="1200" b="1" dirty="0" smtClean="0">
              <a:latin typeface="Times New Roman" panose="02020603050405020304" pitchFamily="18" charset="0"/>
              <a:cs typeface="Times New Roman" panose="02020603050405020304" pitchFamily="18" charset="0"/>
            </a:endParaRPr>
          </a:p>
          <a:p>
            <a:pPr marL="0" lvl="0" indent="0">
              <a:buNone/>
            </a:pPr>
            <a:r>
              <a:rPr lang="ru-RU" sz="1200" b="1"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a:t>
            </a:r>
            <a:endParaRPr lang="bg-BG" sz="2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616"/>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634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556791"/>
            <a:ext cx="7344047" cy="4466183"/>
          </a:xfrm>
        </p:spPr>
        <p:txBody>
          <a:bodyPr/>
          <a:lstStyle/>
          <a:p>
            <a:r>
              <a:rPr lang="en-US" sz="2000" dirty="0">
                <a:latin typeface="Times New Roman" panose="02020603050405020304" pitchFamily="18" charset="0"/>
                <a:cs typeface="Times New Roman" panose="02020603050405020304" pitchFamily="18" charset="0"/>
              </a:rPr>
              <a:t>Unsatisfactory performance - the minimum indicators have not </a:t>
            </a:r>
            <a:r>
              <a:rPr lang="en-US" sz="2000" dirty="0" smtClean="0">
                <a:latin typeface="Times New Roman" panose="02020603050405020304" pitchFamily="18" charset="0"/>
                <a:cs typeface="Times New Roman" panose="02020603050405020304" pitchFamily="18" charset="0"/>
              </a:rPr>
              <a:t>been accomplished.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Good performance - only the minimum indicators </a:t>
            </a:r>
            <a:r>
              <a:rPr lang="en-US" sz="2000" dirty="0" smtClean="0">
                <a:latin typeface="Times New Roman" panose="02020603050405020304" pitchFamily="18" charset="0"/>
                <a:cs typeface="Times New Roman" panose="02020603050405020304" pitchFamily="18" charset="0"/>
              </a:rPr>
              <a:t>are accomplished.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Very good performance - more than the minimum indicators have been </a:t>
            </a:r>
            <a:r>
              <a:rPr lang="en-US" sz="2000" dirty="0" smtClean="0">
                <a:latin typeface="Times New Roman" panose="02020603050405020304" pitchFamily="18" charset="0"/>
                <a:cs typeface="Times New Roman" panose="02020603050405020304" pitchFamily="18" charset="0"/>
              </a:rPr>
              <a:t>accomplished.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Excellent performance - all indicators to the standard </a:t>
            </a:r>
            <a:r>
              <a:rPr lang="en-US" sz="2000" dirty="0" smtClean="0">
                <a:latin typeface="Times New Roman" panose="02020603050405020304" pitchFamily="18" charset="0"/>
                <a:cs typeface="Times New Roman" panose="02020603050405020304" pitchFamily="18" charset="0"/>
              </a:rPr>
              <a:t>are accomplished.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Low quality - standards 2 and 3 are </a:t>
            </a:r>
            <a:r>
              <a:rPr lang="en-US" sz="2000" dirty="0" smtClean="0">
                <a:latin typeface="Times New Roman" panose="02020603050405020304" pitchFamily="18" charset="0"/>
                <a:cs typeface="Times New Roman" panose="02020603050405020304" pitchFamily="18" charset="0"/>
              </a:rPr>
              <a:t>not accomplished.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Good quality - standards 2 and 3 are </a:t>
            </a:r>
            <a:r>
              <a:rPr lang="en-US" sz="2000" dirty="0" smtClean="0">
                <a:latin typeface="Times New Roman" panose="02020603050405020304" pitchFamily="18" charset="0"/>
                <a:cs typeface="Times New Roman" panose="02020603050405020304" pitchFamily="18" charset="0"/>
              </a:rPr>
              <a:t>accomplished.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Very good quality - more than standards 2 and 3 are </a:t>
            </a:r>
            <a:r>
              <a:rPr lang="en-US" sz="2000" dirty="0" smtClean="0">
                <a:latin typeface="Times New Roman" panose="02020603050405020304" pitchFamily="18" charset="0"/>
                <a:cs typeface="Times New Roman" panose="02020603050405020304" pitchFamily="18" charset="0"/>
              </a:rPr>
              <a:t>accomplished.</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High quality - all standards are </a:t>
            </a:r>
            <a:r>
              <a:rPr lang="en-US" sz="2000" dirty="0" smtClean="0">
                <a:latin typeface="Times New Roman" panose="02020603050405020304" pitchFamily="18" charset="0"/>
                <a:cs typeface="Times New Roman" panose="02020603050405020304" pitchFamily="18" charset="0"/>
              </a:rPr>
              <a:t>accomplished.</a:t>
            </a:r>
            <a:endParaRPr lang="en-US" sz="2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67" y="0"/>
            <a:ext cx="80597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Grp="1" noChangeArrowheads="1"/>
          </p:cNvSpPr>
          <p:nvPr>
            <p:ph type="title"/>
          </p:nvPr>
        </p:nvSpPr>
        <p:spPr bwMode="auto">
          <a:xfrm>
            <a:off x="1296264" y="767984"/>
            <a:ext cx="65181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Standards - levels of performance </a:t>
            </a:r>
            <a:b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/levels of quality of school interaction with parents </a:t>
            </a:r>
          </a:p>
        </p:txBody>
      </p:sp>
    </p:spTree>
    <p:extLst>
      <p:ext uri="{BB962C8B-B14F-4D97-AF65-F5344CB8AC3E}">
        <p14:creationId xmlns:p14="http://schemas.microsoft.com/office/powerpoint/2010/main" val="313536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96752"/>
            <a:ext cx="8229600" cy="933362"/>
          </a:xfrm>
        </p:spPr>
        <p:txBody>
          <a:bodyPr/>
          <a:lstStyle/>
          <a:p>
            <a:pPr algn="ctr"/>
            <a:r>
              <a:rPr lang="en-US" dirty="0"/>
              <a:t/>
            </a:r>
            <a:br>
              <a:rPr lang="en-US" dirty="0"/>
            </a:br>
            <a:r>
              <a:rPr lang="en-US" dirty="0"/>
              <a:t> </a:t>
            </a:r>
            <a:br>
              <a:rPr lang="en-US" dirty="0"/>
            </a:br>
            <a:endParaRPr lang="bg-BG"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7584" y="2462312"/>
            <a:ext cx="6984776" cy="4063032"/>
          </a:xfrm>
        </p:spPr>
        <p:txBody>
          <a:bodyPr/>
          <a:lstStyle/>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Relation of the first, second and third standards of the Inspection Framework to the first, second, third and fourth standards of the Framework for self - assessment and mutual evaluation.</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Covering the expressed opinions of the three groups of sources of information - students, teachers and parents, in the conversations with them.</a:t>
            </a: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A mechanism for interaction between the communities in the school and the parents as partners has been developed.</a:t>
            </a:r>
          </a:p>
          <a:p>
            <a:pPr marL="0" lvl="0" indent="0">
              <a:buNone/>
            </a:pPr>
            <a:endParaRPr lang="bg-BG" sz="2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4806"/>
            <a:ext cx="7915721" cy="72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864554"/>
            <a:ext cx="7848872" cy="1475469"/>
          </a:xfrm>
          <a:prstGeom prst="rect">
            <a:avLst/>
          </a:prstGeom>
        </p:spPr>
        <p:txBody>
          <a:bodyPr wrap="square">
            <a:spAutoFit/>
          </a:bodyPr>
          <a:lstStyle/>
          <a:p>
            <a:pPr marL="0" marR="0" algn="ctr">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Degree of compliance between the school's self-assessment, the assessment from the mutual assessment and the assessment from the inspection regarding the quality of the interaction with the parents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/criteria/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0036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Arial"/>
        <a:ea typeface=""/>
        <a:cs typeface=""/>
      </a:majorFont>
      <a:minorFont>
        <a:latin typeface="Arial"/>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自定义设计方案">
  <a:themeElements>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自定义设计方案">
  <a:themeElements>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bg-BG" sz="3200" b="0" i="0" u="none" strike="noStrike" cap="none" normalizeH="0" baseline="0" smtClean="0">
            <a:ln>
              <a:noFill/>
            </a:ln>
            <a:solidFill>
              <a:schemeClr val="bg1"/>
            </a:solidFill>
            <a:effectLst/>
            <a:latin typeface="Arial" pitchFamily="34" charset="0"/>
            <a:ea typeface="华文细黑"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默认设计模板">
  <a:themeElements>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fontScheme name="默认设计模板">
      <a:majorFont>
        <a:latin typeface="Arial"/>
        <a:ea typeface="SimHei"/>
        <a:cs typeface=""/>
      </a:majorFont>
      <a:minorFont>
        <a:latin typeface="Arial"/>
        <a:ea typeface="SimHei"/>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5B8CC1"/>
        </a:accent1>
        <a:accent2>
          <a:srgbClr val="333399"/>
        </a:accent2>
        <a:accent3>
          <a:srgbClr val="FFFFFF"/>
        </a:accent3>
        <a:accent4>
          <a:srgbClr val="000000"/>
        </a:accent4>
        <a:accent5>
          <a:srgbClr val="B5C5DD"/>
        </a:accent5>
        <a:accent6>
          <a:srgbClr val="2D2D8A"/>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education-ppt-template-028</Template>
  <TotalTime>4003</TotalTime>
  <Words>1575</Words>
  <Application>Microsoft Office PowerPoint</Application>
  <PresentationFormat>On-screen Show (4:3)</PresentationFormat>
  <Paragraphs>118</Paragraphs>
  <Slides>16</Slides>
  <Notes>1</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16</vt:i4>
      </vt:variant>
    </vt:vector>
  </HeadingPairs>
  <TitlesOfParts>
    <vt:vector size="34" baseType="lpstr">
      <vt:lpstr>Arial Unicode MS</vt:lpstr>
      <vt:lpstr>宋体</vt:lpstr>
      <vt:lpstr>Arial</vt:lpstr>
      <vt:lpstr>Calibri</vt:lpstr>
      <vt:lpstr>Courier New</vt:lpstr>
      <vt:lpstr>SimHei</vt:lpstr>
      <vt:lpstr>Times New Roman</vt:lpstr>
      <vt:lpstr>Wingdings</vt:lpstr>
      <vt:lpstr>Wingdings 3</vt:lpstr>
      <vt:lpstr>1_400TGp_globalcity_light_ani</vt:lpstr>
      <vt:lpstr>3_自定义设计方案</vt:lpstr>
      <vt:lpstr>4_自定义设计方案</vt:lpstr>
      <vt:lpstr>2_自定义设计方案</vt:lpstr>
      <vt:lpstr>1_自定义设计方案</vt:lpstr>
      <vt:lpstr>自定义设计方案</vt:lpstr>
      <vt:lpstr>默认设计模板_2</vt:lpstr>
      <vt:lpstr>默认设计模板</vt:lpstr>
      <vt:lpstr>1_默认设计模板_2</vt:lpstr>
      <vt:lpstr> Project Polycentric inspections of networks of schools Erasmus+ 2014 Key Action 2 (KA2), Strategic Partnerships Project Ref. number: 2014-1-UK01-KA200-001798   Проект „Полицентрично инспектиране на мрежи от училища“               </vt:lpstr>
      <vt:lpstr>  Policentric Inspection of School Networks Project              </vt:lpstr>
      <vt:lpstr>   Polycentric Inspection of School Networks Project  </vt:lpstr>
      <vt:lpstr>   Inspection technology  </vt:lpstr>
      <vt:lpstr>  Inspection technology     </vt:lpstr>
      <vt:lpstr>Framework for inspection of a network of 10 metropolitan schools on the topic "Interaction of the school with parents" </vt:lpstr>
      <vt:lpstr>STANDARDS</vt:lpstr>
      <vt:lpstr>Standards - levels of performance  /levels of quality of school interaction with parents </vt:lpstr>
      <vt:lpstr>   </vt:lpstr>
      <vt:lpstr>Recommendations for  the school network</vt:lpstr>
      <vt:lpstr>Recommendations for  the school network</vt:lpstr>
      <vt:lpstr>Polycentric Inspection of School Networks Project</vt:lpstr>
      <vt:lpstr>Polycentric Inspection of School Networks Project</vt:lpstr>
      <vt:lpstr>Dublin – introduction to the European Inspection Models</vt:lpstr>
      <vt:lpstr>Successful Partnerships of RDE – Sofia - city  Еrasmus+ Projects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Работна среща с директорите на ПГ , СОУ, ЕГ и ПМГ от област Враца</dc:title>
  <dc:creator>user</dc:creator>
  <cp:lastModifiedBy>S Dimitrova</cp:lastModifiedBy>
  <cp:revision>491</cp:revision>
  <dcterms:created xsi:type="dcterms:W3CDTF">2008-05-19T17:00:24Z</dcterms:created>
  <dcterms:modified xsi:type="dcterms:W3CDTF">2022-05-13T13:23:17Z</dcterms:modified>
</cp:coreProperties>
</file>