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9" r:id="rId2"/>
    <p:sldId id="503" r:id="rId3"/>
    <p:sldId id="438" r:id="rId4"/>
    <p:sldId id="378" r:id="rId5"/>
    <p:sldId id="501" r:id="rId6"/>
    <p:sldId id="497" r:id="rId7"/>
    <p:sldId id="500" r:id="rId8"/>
    <p:sldId id="504" r:id="rId9"/>
    <p:sldId id="505" r:id="rId10"/>
    <p:sldId id="461" r:id="rId11"/>
    <p:sldId id="490" r:id="rId12"/>
    <p:sldId id="455" r:id="rId13"/>
    <p:sldId id="478" r:id="rId14"/>
    <p:sldId id="480" r:id="rId15"/>
    <p:sldId id="482" r:id="rId16"/>
    <p:sldId id="481" r:id="rId17"/>
    <p:sldId id="485" r:id="rId18"/>
    <p:sldId id="486" r:id="rId19"/>
    <p:sldId id="498" r:id="rId20"/>
    <p:sldId id="496" r:id="rId21"/>
    <p:sldId id="508" r:id="rId22"/>
    <p:sldId id="991" r:id="rId23"/>
    <p:sldId id="507" r:id="rId24"/>
    <p:sldId id="992" r:id="rId25"/>
    <p:sldId id="993" r:id="rId26"/>
    <p:sldId id="994" r:id="rId27"/>
    <p:sldId id="995" r:id="rId28"/>
    <p:sldId id="996" r:id="rId29"/>
    <p:sldId id="499" r:id="rId30"/>
    <p:sldId id="997" r:id="rId31"/>
  </p:sldIdLst>
  <p:sldSz cx="9144000" cy="6858000" type="screen4x3"/>
  <p:notesSz cx="6858000" cy="99472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464">
          <p15:clr>
            <a:srgbClr val="A4A3A4"/>
          </p15:clr>
        </p15:guide>
        <p15:guide id="3" pos="42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rown" initials="MB" lastIdx="0" clrIdx="0">
    <p:extLst>
      <p:ext uri="{19B8F6BF-5375-455C-9EA6-DF929625EA0E}">
        <p15:presenceInfo xmlns:p15="http://schemas.microsoft.com/office/powerpoint/2012/main" userId="d6db4c643f8ab5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4741" autoAdjust="0"/>
  </p:normalViewPr>
  <p:slideViewPr>
    <p:cSldViewPr showGuides="1">
      <p:cViewPr varScale="1">
        <p:scale>
          <a:sx n="63" d="100"/>
          <a:sy n="63" d="100"/>
        </p:scale>
        <p:origin x="608" y="60"/>
      </p:cViewPr>
      <p:guideLst>
        <p:guide orient="horz" pos="2160"/>
        <p:guide pos="4464"/>
        <p:guide pos="42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21FE3-8714-4FCD-AB01-D8D6BC89C303}"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IE"/>
        </a:p>
      </dgm:t>
    </dgm:pt>
    <dgm:pt modelId="{6BD6A3F6-0E13-44DB-8418-409757BD5AA9}">
      <dgm:prSet phldrT="[Text]"/>
      <dgm:spPr/>
      <dgm:t>
        <a:bodyPr/>
        <a:lstStyle/>
        <a:p>
          <a:r>
            <a:rPr lang="en-IE" dirty="0" err="1"/>
            <a:t>Hierarchist</a:t>
          </a:r>
          <a:r>
            <a:rPr lang="en-IE" dirty="0"/>
            <a:t> </a:t>
          </a:r>
        </a:p>
      </dgm:t>
    </dgm:pt>
    <dgm:pt modelId="{FB785FA3-B24C-477F-A199-4E12E8B3E0EE}" type="parTrans" cxnId="{3FDFD979-A677-4A85-A86E-DAF3EBEA35CA}">
      <dgm:prSet/>
      <dgm:spPr/>
      <dgm:t>
        <a:bodyPr/>
        <a:lstStyle/>
        <a:p>
          <a:endParaRPr lang="en-IE"/>
        </a:p>
      </dgm:t>
    </dgm:pt>
    <dgm:pt modelId="{15F795A5-DA11-4B30-A26C-432D72EFEAA8}" type="sibTrans" cxnId="{3FDFD979-A677-4A85-A86E-DAF3EBEA35CA}">
      <dgm:prSet/>
      <dgm:spPr/>
      <dgm:t>
        <a:bodyPr/>
        <a:lstStyle/>
        <a:p>
          <a:endParaRPr lang="en-IE"/>
        </a:p>
      </dgm:t>
    </dgm:pt>
    <dgm:pt modelId="{3DA9D805-86AC-4BCC-A86C-632469D534AB}">
      <dgm:prSet phldrT="[Text]"/>
      <dgm:spPr/>
      <dgm:t>
        <a:bodyPr/>
        <a:lstStyle/>
        <a:p>
          <a:r>
            <a:rPr lang="en-IE" dirty="0"/>
            <a:t>Fatalist </a:t>
          </a:r>
        </a:p>
      </dgm:t>
    </dgm:pt>
    <dgm:pt modelId="{5AFC87CF-301D-438C-9C86-F135F9C77372}" type="parTrans" cxnId="{BBD09B5A-F2C9-44F6-BAF6-B275BF6A6CB3}">
      <dgm:prSet/>
      <dgm:spPr/>
      <dgm:t>
        <a:bodyPr/>
        <a:lstStyle/>
        <a:p>
          <a:endParaRPr lang="en-IE"/>
        </a:p>
      </dgm:t>
    </dgm:pt>
    <dgm:pt modelId="{54F5CE9E-77D4-4192-A071-CEAF25CBF4A8}" type="sibTrans" cxnId="{BBD09B5A-F2C9-44F6-BAF6-B275BF6A6CB3}">
      <dgm:prSet/>
      <dgm:spPr/>
      <dgm:t>
        <a:bodyPr/>
        <a:lstStyle/>
        <a:p>
          <a:endParaRPr lang="en-IE"/>
        </a:p>
      </dgm:t>
    </dgm:pt>
    <dgm:pt modelId="{DEC447A1-2839-43CD-95D2-8A6C50789926}">
      <dgm:prSet phldrT="[Text]"/>
      <dgm:spPr/>
      <dgm:t>
        <a:bodyPr/>
        <a:lstStyle/>
        <a:p>
          <a:r>
            <a:rPr lang="en-IE" dirty="0"/>
            <a:t>Egalitarian </a:t>
          </a:r>
        </a:p>
      </dgm:t>
    </dgm:pt>
    <dgm:pt modelId="{5B4FC355-C493-4552-AE42-696C82BC5DCC}" type="parTrans" cxnId="{19DEE518-EDE1-4A38-833F-722D0FCC1A53}">
      <dgm:prSet/>
      <dgm:spPr/>
      <dgm:t>
        <a:bodyPr/>
        <a:lstStyle/>
        <a:p>
          <a:endParaRPr lang="en-IE"/>
        </a:p>
      </dgm:t>
    </dgm:pt>
    <dgm:pt modelId="{3002A447-6A58-4A4A-ADD9-A1F0684BA0C4}" type="sibTrans" cxnId="{19DEE518-EDE1-4A38-833F-722D0FCC1A53}">
      <dgm:prSet/>
      <dgm:spPr/>
      <dgm:t>
        <a:bodyPr/>
        <a:lstStyle/>
        <a:p>
          <a:endParaRPr lang="en-IE"/>
        </a:p>
      </dgm:t>
    </dgm:pt>
    <dgm:pt modelId="{2997B637-F1E3-4278-ABF5-FC41938C77A7}">
      <dgm:prSet phldrT="[Text]"/>
      <dgm:spPr/>
      <dgm:t>
        <a:bodyPr/>
        <a:lstStyle/>
        <a:p>
          <a:r>
            <a:rPr lang="en-IE" dirty="0"/>
            <a:t>Individualist</a:t>
          </a:r>
        </a:p>
      </dgm:t>
    </dgm:pt>
    <dgm:pt modelId="{29D548F9-8039-41BF-8140-3A0964AF6079}" type="parTrans" cxnId="{6B64A10C-CD02-4A21-AD91-6073DCC599E9}">
      <dgm:prSet/>
      <dgm:spPr/>
      <dgm:t>
        <a:bodyPr/>
        <a:lstStyle/>
        <a:p>
          <a:endParaRPr lang="en-IE"/>
        </a:p>
      </dgm:t>
    </dgm:pt>
    <dgm:pt modelId="{2B6A093D-5D08-4A09-8D1A-A4797FA4DA4D}" type="sibTrans" cxnId="{6B64A10C-CD02-4A21-AD91-6073DCC599E9}">
      <dgm:prSet/>
      <dgm:spPr/>
      <dgm:t>
        <a:bodyPr/>
        <a:lstStyle/>
        <a:p>
          <a:endParaRPr lang="en-IE"/>
        </a:p>
      </dgm:t>
    </dgm:pt>
    <dgm:pt modelId="{A543A4C3-CD82-477B-996D-B0EF3A171931}" type="pres">
      <dgm:prSet presAssocID="{03D21FE3-8714-4FCD-AB01-D8D6BC89C303}" presName="matrix" presStyleCnt="0">
        <dgm:presLayoutVars>
          <dgm:chMax val="1"/>
          <dgm:dir/>
          <dgm:resizeHandles val="exact"/>
        </dgm:presLayoutVars>
      </dgm:prSet>
      <dgm:spPr/>
    </dgm:pt>
    <dgm:pt modelId="{DF9A9878-1EEC-4373-BE11-7F448974131F}" type="pres">
      <dgm:prSet presAssocID="{03D21FE3-8714-4FCD-AB01-D8D6BC89C303}" presName="diamond" presStyleLbl="bgShp" presStyleIdx="0" presStyleCnt="1"/>
      <dgm:spPr/>
    </dgm:pt>
    <dgm:pt modelId="{004DD7D3-6D04-44CF-B924-69C852E1B2F5}" type="pres">
      <dgm:prSet presAssocID="{03D21FE3-8714-4FCD-AB01-D8D6BC89C303}" presName="quad1" presStyleLbl="node1" presStyleIdx="0" presStyleCnt="4">
        <dgm:presLayoutVars>
          <dgm:chMax val="0"/>
          <dgm:chPref val="0"/>
          <dgm:bulletEnabled val="1"/>
        </dgm:presLayoutVars>
      </dgm:prSet>
      <dgm:spPr/>
    </dgm:pt>
    <dgm:pt modelId="{E8CA1A9A-EB7B-4E93-9C13-E63FE94F27A0}" type="pres">
      <dgm:prSet presAssocID="{03D21FE3-8714-4FCD-AB01-D8D6BC89C303}" presName="quad2" presStyleLbl="node1" presStyleIdx="1" presStyleCnt="4">
        <dgm:presLayoutVars>
          <dgm:chMax val="0"/>
          <dgm:chPref val="0"/>
          <dgm:bulletEnabled val="1"/>
        </dgm:presLayoutVars>
      </dgm:prSet>
      <dgm:spPr/>
    </dgm:pt>
    <dgm:pt modelId="{B8BD05AC-35F2-47C9-9799-1CE751A565FD}" type="pres">
      <dgm:prSet presAssocID="{03D21FE3-8714-4FCD-AB01-D8D6BC89C303}" presName="quad3" presStyleLbl="node1" presStyleIdx="2" presStyleCnt="4">
        <dgm:presLayoutVars>
          <dgm:chMax val="0"/>
          <dgm:chPref val="0"/>
          <dgm:bulletEnabled val="1"/>
        </dgm:presLayoutVars>
      </dgm:prSet>
      <dgm:spPr/>
    </dgm:pt>
    <dgm:pt modelId="{2E1BB59C-406F-4CB8-B1D1-AAA5B69F7259}" type="pres">
      <dgm:prSet presAssocID="{03D21FE3-8714-4FCD-AB01-D8D6BC89C303}" presName="quad4" presStyleLbl="node1" presStyleIdx="3" presStyleCnt="4">
        <dgm:presLayoutVars>
          <dgm:chMax val="0"/>
          <dgm:chPref val="0"/>
          <dgm:bulletEnabled val="1"/>
        </dgm:presLayoutVars>
      </dgm:prSet>
      <dgm:spPr/>
    </dgm:pt>
  </dgm:ptLst>
  <dgm:cxnLst>
    <dgm:cxn modelId="{6B64A10C-CD02-4A21-AD91-6073DCC599E9}" srcId="{03D21FE3-8714-4FCD-AB01-D8D6BC89C303}" destId="{2997B637-F1E3-4278-ABF5-FC41938C77A7}" srcOrd="3" destOrd="0" parTransId="{29D548F9-8039-41BF-8140-3A0964AF6079}" sibTransId="{2B6A093D-5D08-4A09-8D1A-A4797FA4DA4D}"/>
    <dgm:cxn modelId="{19DEE518-EDE1-4A38-833F-722D0FCC1A53}" srcId="{03D21FE3-8714-4FCD-AB01-D8D6BC89C303}" destId="{DEC447A1-2839-43CD-95D2-8A6C50789926}" srcOrd="2" destOrd="0" parTransId="{5B4FC355-C493-4552-AE42-696C82BC5DCC}" sibTransId="{3002A447-6A58-4A4A-ADD9-A1F0684BA0C4}"/>
    <dgm:cxn modelId="{7D1FD630-4280-44D1-82F7-2B5741DA7305}" type="presOf" srcId="{3DA9D805-86AC-4BCC-A86C-632469D534AB}" destId="{E8CA1A9A-EB7B-4E93-9C13-E63FE94F27A0}" srcOrd="0" destOrd="0" presId="urn:microsoft.com/office/officeart/2005/8/layout/matrix3"/>
    <dgm:cxn modelId="{64A46862-69B5-4816-BBB6-70EC79E146E1}" type="presOf" srcId="{6BD6A3F6-0E13-44DB-8418-409757BD5AA9}" destId="{004DD7D3-6D04-44CF-B924-69C852E1B2F5}" srcOrd="0" destOrd="0" presId="urn:microsoft.com/office/officeart/2005/8/layout/matrix3"/>
    <dgm:cxn modelId="{E1F6F54C-3406-4DE7-8C7A-3895C9B0E83C}" type="presOf" srcId="{2997B637-F1E3-4278-ABF5-FC41938C77A7}" destId="{2E1BB59C-406F-4CB8-B1D1-AAA5B69F7259}" srcOrd="0" destOrd="0" presId="urn:microsoft.com/office/officeart/2005/8/layout/matrix3"/>
    <dgm:cxn modelId="{3FDFD979-A677-4A85-A86E-DAF3EBEA35CA}" srcId="{03D21FE3-8714-4FCD-AB01-D8D6BC89C303}" destId="{6BD6A3F6-0E13-44DB-8418-409757BD5AA9}" srcOrd="0" destOrd="0" parTransId="{FB785FA3-B24C-477F-A199-4E12E8B3E0EE}" sibTransId="{15F795A5-DA11-4B30-A26C-432D72EFEAA8}"/>
    <dgm:cxn modelId="{BBD09B5A-F2C9-44F6-BAF6-B275BF6A6CB3}" srcId="{03D21FE3-8714-4FCD-AB01-D8D6BC89C303}" destId="{3DA9D805-86AC-4BCC-A86C-632469D534AB}" srcOrd="1" destOrd="0" parTransId="{5AFC87CF-301D-438C-9C86-F135F9C77372}" sibTransId="{54F5CE9E-77D4-4192-A071-CEAF25CBF4A8}"/>
    <dgm:cxn modelId="{F0C6ADA1-42D9-455D-B9B3-F0B1B76E8602}" type="presOf" srcId="{03D21FE3-8714-4FCD-AB01-D8D6BC89C303}" destId="{A543A4C3-CD82-477B-996D-B0EF3A171931}" srcOrd="0" destOrd="0" presId="urn:microsoft.com/office/officeart/2005/8/layout/matrix3"/>
    <dgm:cxn modelId="{05BB85FE-5F5F-4F9A-AB64-6D48A2BEF44A}" type="presOf" srcId="{DEC447A1-2839-43CD-95D2-8A6C50789926}" destId="{B8BD05AC-35F2-47C9-9799-1CE751A565FD}" srcOrd="0" destOrd="0" presId="urn:microsoft.com/office/officeart/2005/8/layout/matrix3"/>
    <dgm:cxn modelId="{44D059F4-5FE3-44AC-9AC7-9129D32745D5}" type="presParOf" srcId="{A543A4C3-CD82-477B-996D-B0EF3A171931}" destId="{DF9A9878-1EEC-4373-BE11-7F448974131F}" srcOrd="0" destOrd="0" presId="urn:microsoft.com/office/officeart/2005/8/layout/matrix3"/>
    <dgm:cxn modelId="{5E12E5F5-BFF7-4BBE-A261-B30EE73D2652}" type="presParOf" srcId="{A543A4C3-CD82-477B-996D-B0EF3A171931}" destId="{004DD7D3-6D04-44CF-B924-69C852E1B2F5}" srcOrd="1" destOrd="0" presId="urn:microsoft.com/office/officeart/2005/8/layout/matrix3"/>
    <dgm:cxn modelId="{1DA344A0-DD20-4D39-BBC5-4DD20FD90C84}" type="presParOf" srcId="{A543A4C3-CD82-477B-996D-B0EF3A171931}" destId="{E8CA1A9A-EB7B-4E93-9C13-E63FE94F27A0}" srcOrd="2" destOrd="0" presId="urn:microsoft.com/office/officeart/2005/8/layout/matrix3"/>
    <dgm:cxn modelId="{9DDB3BC0-D811-45AF-9D4F-7F8086DC1D42}" type="presParOf" srcId="{A543A4C3-CD82-477B-996D-B0EF3A171931}" destId="{B8BD05AC-35F2-47C9-9799-1CE751A565FD}" srcOrd="3" destOrd="0" presId="urn:microsoft.com/office/officeart/2005/8/layout/matrix3"/>
    <dgm:cxn modelId="{4ED54B02-CBBE-467D-8195-72AE1DAD3198}" type="presParOf" srcId="{A543A4C3-CD82-477B-996D-B0EF3A171931}" destId="{2E1BB59C-406F-4CB8-B1D1-AAA5B69F7259}"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21FE3-8714-4FCD-AB01-D8D6BC89C303}"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IE"/>
        </a:p>
      </dgm:t>
    </dgm:pt>
    <dgm:pt modelId="{6BD6A3F6-0E13-44DB-8418-409757BD5AA9}">
      <dgm:prSet phldrT="[Text]"/>
      <dgm:spPr/>
      <dgm:t>
        <a:bodyPr/>
        <a:lstStyle/>
        <a:p>
          <a:r>
            <a:rPr lang="en-IE" dirty="0" err="1"/>
            <a:t>Hierarchist</a:t>
          </a:r>
          <a:r>
            <a:rPr lang="en-IE" dirty="0"/>
            <a:t> </a:t>
          </a:r>
        </a:p>
      </dgm:t>
    </dgm:pt>
    <dgm:pt modelId="{FB785FA3-B24C-477F-A199-4E12E8B3E0EE}" type="parTrans" cxnId="{3FDFD979-A677-4A85-A86E-DAF3EBEA35CA}">
      <dgm:prSet/>
      <dgm:spPr/>
      <dgm:t>
        <a:bodyPr/>
        <a:lstStyle/>
        <a:p>
          <a:endParaRPr lang="en-IE"/>
        </a:p>
      </dgm:t>
    </dgm:pt>
    <dgm:pt modelId="{15F795A5-DA11-4B30-A26C-432D72EFEAA8}" type="sibTrans" cxnId="{3FDFD979-A677-4A85-A86E-DAF3EBEA35CA}">
      <dgm:prSet/>
      <dgm:spPr/>
      <dgm:t>
        <a:bodyPr/>
        <a:lstStyle/>
        <a:p>
          <a:endParaRPr lang="en-IE"/>
        </a:p>
      </dgm:t>
    </dgm:pt>
    <dgm:pt modelId="{3DA9D805-86AC-4BCC-A86C-632469D534AB}">
      <dgm:prSet phldrT="[Text]"/>
      <dgm:spPr/>
      <dgm:t>
        <a:bodyPr/>
        <a:lstStyle/>
        <a:p>
          <a:r>
            <a:rPr lang="en-IE" dirty="0"/>
            <a:t>Fatalist </a:t>
          </a:r>
        </a:p>
      </dgm:t>
    </dgm:pt>
    <dgm:pt modelId="{5AFC87CF-301D-438C-9C86-F135F9C77372}" type="parTrans" cxnId="{BBD09B5A-F2C9-44F6-BAF6-B275BF6A6CB3}">
      <dgm:prSet/>
      <dgm:spPr/>
      <dgm:t>
        <a:bodyPr/>
        <a:lstStyle/>
        <a:p>
          <a:endParaRPr lang="en-IE"/>
        </a:p>
      </dgm:t>
    </dgm:pt>
    <dgm:pt modelId="{54F5CE9E-77D4-4192-A071-CEAF25CBF4A8}" type="sibTrans" cxnId="{BBD09B5A-F2C9-44F6-BAF6-B275BF6A6CB3}">
      <dgm:prSet/>
      <dgm:spPr/>
      <dgm:t>
        <a:bodyPr/>
        <a:lstStyle/>
        <a:p>
          <a:endParaRPr lang="en-IE"/>
        </a:p>
      </dgm:t>
    </dgm:pt>
    <dgm:pt modelId="{DEC447A1-2839-43CD-95D2-8A6C50789926}">
      <dgm:prSet phldrT="[Text]"/>
      <dgm:spPr/>
      <dgm:t>
        <a:bodyPr/>
        <a:lstStyle/>
        <a:p>
          <a:r>
            <a:rPr lang="en-IE" dirty="0"/>
            <a:t>Egalitarian </a:t>
          </a:r>
        </a:p>
      </dgm:t>
    </dgm:pt>
    <dgm:pt modelId="{5B4FC355-C493-4552-AE42-696C82BC5DCC}" type="parTrans" cxnId="{19DEE518-EDE1-4A38-833F-722D0FCC1A53}">
      <dgm:prSet/>
      <dgm:spPr/>
      <dgm:t>
        <a:bodyPr/>
        <a:lstStyle/>
        <a:p>
          <a:endParaRPr lang="en-IE"/>
        </a:p>
      </dgm:t>
    </dgm:pt>
    <dgm:pt modelId="{3002A447-6A58-4A4A-ADD9-A1F0684BA0C4}" type="sibTrans" cxnId="{19DEE518-EDE1-4A38-833F-722D0FCC1A53}">
      <dgm:prSet/>
      <dgm:spPr/>
      <dgm:t>
        <a:bodyPr/>
        <a:lstStyle/>
        <a:p>
          <a:endParaRPr lang="en-IE"/>
        </a:p>
      </dgm:t>
    </dgm:pt>
    <dgm:pt modelId="{2997B637-F1E3-4278-ABF5-FC41938C77A7}">
      <dgm:prSet phldrT="[Text]"/>
      <dgm:spPr/>
      <dgm:t>
        <a:bodyPr/>
        <a:lstStyle/>
        <a:p>
          <a:r>
            <a:rPr lang="en-IE" dirty="0"/>
            <a:t>Individualist</a:t>
          </a:r>
        </a:p>
      </dgm:t>
    </dgm:pt>
    <dgm:pt modelId="{29D548F9-8039-41BF-8140-3A0964AF6079}" type="parTrans" cxnId="{6B64A10C-CD02-4A21-AD91-6073DCC599E9}">
      <dgm:prSet/>
      <dgm:spPr/>
      <dgm:t>
        <a:bodyPr/>
        <a:lstStyle/>
        <a:p>
          <a:endParaRPr lang="en-IE"/>
        </a:p>
      </dgm:t>
    </dgm:pt>
    <dgm:pt modelId="{2B6A093D-5D08-4A09-8D1A-A4797FA4DA4D}" type="sibTrans" cxnId="{6B64A10C-CD02-4A21-AD91-6073DCC599E9}">
      <dgm:prSet/>
      <dgm:spPr/>
      <dgm:t>
        <a:bodyPr/>
        <a:lstStyle/>
        <a:p>
          <a:endParaRPr lang="en-IE"/>
        </a:p>
      </dgm:t>
    </dgm:pt>
    <dgm:pt modelId="{A543A4C3-CD82-477B-996D-B0EF3A171931}" type="pres">
      <dgm:prSet presAssocID="{03D21FE3-8714-4FCD-AB01-D8D6BC89C303}" presName="matrix" presStyleCnt="0">
        <dgm:presLayoutVars>
          <dgm:chMax val="1"/>
          <dgm:dir/>
          <dgm:resizeHandles val="exact"/>
        </dgm:presLayoutVars>
      </dgm:prSet>
      <dgm:spPr/>
    </dgm:pt>
    <dgm:pt modelId="{DF9A9878-1EEC-4373-BE11-7F448974131F}" type="pres">
      <dgm:prSet presAssocID="{03D21FE3-8714-4FCD-AB01-D8D6BC89C303}" presName="diamond" presStyleLbl="bgShp" presStyleIdx="0" presStyleCnt="1"/>
      <dgm:spPr/>
    </dgm:pt>
    <dgm:pt modelId="{004DD7D3-6D04-44CF-B924-69C852E1B2F5}" type="pres">
      <dgm:prSet presAssocID="{03D21FE3-8714-4FCD-AB01-D8D6BC89C303}" presName="quad1" presStyleLbl="node1" presStyleIdx="0" presStyleCnt="4">
        <dgm:presLayoutVars>
          <dgm:chMax val="0"/>
          <dgm:chPref val="0"/>
          <dgm:bulletEnabled val="1"/>
        </dgm:presLayoutVars>
      </dgm:prSet>
      <dgm:spPr/>
    </dgm:pt>
    <dgm:pt modelId="{E8CA1A9A-EB7B-4E93-9C13-E63FE94F27A0}" type="pres">
      <dgm:prSet presAssocID="{03D21FE3-8714-4FCD-AB01-D8D6BC89C303}" presName="quad2" presStyleLbl="node1" presStyleIdx="1" presStyleCnt="4">
        <dgm:presLayoutVars>
          <dgm:chMax val="0"/>
          <dgm:chPref val="0"/>
          <dgm:bulletEnabled val="1"/>
        </dgm:presLayoutVars>
      </dgm:prSet>
      <dgm:spPr/>
    </dgm:pt>
    <dgm:pt modelId="{B8BD05AC-35F2-47C9-9799-1CE751A565FD}" type="pres">
      <dgm:prSet presAssocID="{03D21FE3-8714-4FCD-AB01-D8D6BC89C303}" presName="quad3" presStyleLbl="node1" presStyleIdx="2" presStyleCnt="4">
        <dgm:presLayoutVars>
          <dgm:chMax val="0"/>
          <dgm:chPref val="0"/>
          <dgm:bulletEnabled val="1"/>
        </dgm:presLayoutVars>
      </dgm:prSet>
      <dgm:spPr/>
    </dgm:pt>
    <dgm:pt modelId="{2E1BB59C-406F-4CB8-B1D1-AAA5B69F7259}" type="pres">
      <dgm:prSet presAssocID="{03D21FE3-8714-4FCD-AB01-D8D6BC89C303}" presName="quad4" presStyleLbl="node1" presStyleIdx="3" presStyleCnt="4">
        <dgm:presLayoutVars>
          <dgm:chMax val="0"/>
          <dgm:chPref val="0"/>
          <dgm:bulletEnabled val="1"/>
        </dgm:presLayoutVars>
      </dgm:prSet>
      <dgm:spPr/>
    </dgm:pt>
  </dgm:ptLst>
  <dgm:cxnLst>
    <dgm:cxn modelId="{6B64A10C-CD02-4A21-AD91-6073DCC599E9}" srcId="{03D21FE3-8714-4FCD-AB01-D8D6BC89C303}" destId="{2997B637-F1E3-4278-ABF5-FC41938C77A7}" srcOrd="3" destOrd="0" parTransId="{29D548F9-8039-41BF-8140-3A0964AF6079}" sibTransId="{2B6A093D-5D08-4A09-8D1A-A4797FA4DA4D}"/>
    <dgm:cxn modelId="{19DEE518-EDE1-4A38-833F-722D0FCC1A53}" srcId="{03D21FE3-8714-4FCD-AB01-D8D6BC89C303}" destId="{DEC447A1-2839-43CD-95D2-8A6C50789926}" srcOrd="2" destOrd="0" parTransId="{5B4FC355-C493-4552-AE42-696C82BC5DCC}" sibTransId="{3002A447-6A58-4A4A-ADD9-A1F0684BA0C4}"/>
    <dgm:cxn modelId="{7D1FD630-4280-44D1-82F7-2B5741DA7305}" type="presOf" srcId="{3DA9D805-86AC-4BCC-A86C-632469D534AB}" destId="{E8CA1A9A-EB7B-4E93-9C13-E63FE94F27A0}" srcOrd="0" destOrd="0" presId="urn:microsoft.com/office/officeart/2005/8/layout/matrix3"/>
    <dgm:cxn modelId="{64A46862-69B5-4816-BBB6-70EC79E146E1}" type="presOf" srcId="{6BD6A3F6-0E13-44DB-8418-409757BD5AA9}" destId="{004DD7D3-6D04-44CF-B924-69C852E1B2F5}" srcOrd="0" destOrd="0" presId="urn:microsoft.com/office/officeart/2005/8/layout/matrix3"/>
    <dgm:cxn modelId="{E1F6F54C-3406-4DE7-8C7A-3895C9B0E83C}" type="presOf" srcId="{2997B637-F1E3-4278-ABF5-FC41938C77A7}" destId="{2E1BB59C-406F-4CB8-B1D1-AAA5B69F7259}" srcOrd="0" destOrd="0" presId="urn:microsoft.com/office/officeart/2005/8/layout/matrix3"/>
    <dgm:cxn modelId="{3FDFD979-A677-4A85-A86E-DAF3EBEA35CA}" srcId="{03D21FE3-8714-4FCD-AB01-D8D6BC89C303}" destId="{6BD6A3F6-0E13-44DB-8418-409757BD5AA9}" srcOrd="0" destOrd="0" parTransId="{FB785FA3-B24C-477F-A199-4E12E8B3E0EE}" sibTransId="{15F795A5-DA11-4B30-A26C-432D72EFEAA8}"/>
    <dgm:cxn modelId="{BBD09B5A-F2C9-44F6-BAF6-B275BF6A6CB3}" srcId="{03D21FE3-8714-4FCD-AB01-D8D6BC89C303}" destId="{3DA9D805-86AC-4BCC-A86C-632469D534AB}" srcOrd="1" destOrd="0" parTransId="{5AFC87CF-301D-438C-9C86-F135F9C77372}" sibTransId="{54F5CE9E-77D4-4192-A071-CEAF25CBF4A8}"/>
    <dgm:cxn modelId="{F0C6ADA1-42D9-455D-B9B3-F0B1B76E8602}" type="presOf" srcId="{03D21FE3-8714-4FCD-AB01-D8D6BC89C303}" destId="{A543A4C3-CD82-477B-996D-B0EF3A171931}" srcOrd="0" destOrd="0" presId="urn:microsoft.com/office/officeart/2005/8/layout/matrix3"/>
    <dgm:cxn modelId="{05BB85FE-5F5F-4F9A-AB64-6D48A2BEF44A}" type="presOf" srcId="{DEC447A1-2839-43CD-95D2-8A6C50789926}" destId="{B8BD05AC-35F2-47C9-9799-1CE751A565FD}" srcOrd="0" destOrd="0" presId="urn:microsoft.com/office/officeart/2005/8/layout/matrix3"/>
    <dgm:cxn modelId="{44D059F4-5FE3-44AC-9AC7-9129D32745D5}" type="presParOf" srcId="{A543A4C3-CD82-477B-996D-B0EF3A171931}" destId="{DF9A9878-1EEC-4373-BE11-7F448974131F}" srcOrd="0" destOrd="0" presId="urn:microsoft.com/office/officeart/2005/8/layout/matrix3"/>
    <dgm:cxn modelId="{5E12E5F5-BFF7-4BBE-A261-B30EE73D2652}" type="presParOf" srcId="{A543A4C3-CD82-477B-996D-B0EF3A171931}" destId="{004DD7D3-6D04-44CF-B924-69C852E1B2F5}" srcOrd="1" destOrd="0" presId="urn:microsoft.com/office/officeart/2005/8/layout/matrix3"/>
    <dgm:cxn modelId="{1DA344A0-DD20-4D39-BBC5-4DD20FD90C84}" type="presParOf" srcId="{A543A4C3-CD82-477B-996D-B0EF3A171931}" destId="{E8CA1A9A-EB7B-4E93-9C13-E63FE94F27A0}" srcOrd="2" destOrd="0" presId="urn:microsoft.com/office/officeart/2005/8/layout/matrix3"/>
    <dgm:cxn modelId="{9DDB3BC0-D811-45AF-9D4F-7F8086DC1D42}" type="presParOf" srcId="{A543A4C3-CD82-477B-996D-B0EF3A171931}" destId="{B8BD05AC-35F2-47C9-9799-1CE751A565FD}" srcOrd="3" destOrd="0" presId="urn:microsoft.com/office/officeart/2005/8/layout/matrix3"/>
    <dgm:cxn modelId="{4ED54B02-CBBE-467D-8195-72AE1DAD3198}" type="presParOf" srcId="{A543A4C3-CD82-477B-996D-B0EF3A171931}" destId="{2E1BB59C-406F-4CB8-B1D1-AAA5B69F7259}"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21FE3-8714-4FCD-AB01-D8D6BC89C303}"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IE"/>
        </a:p>
      </dgm:t>
    </dgm:pt>
    <dgm:pt modelId="{6BD6A3F6-0E13-44DB-8418-409757BD5AA9}">
      <dgm:prSet phldrT="[Text]"/>
      <dgm:spPr/>
      <dgm:t>
        <a:bodyPr/>
        <a:lstStyle/>
        <a:p>
          <a:r>
            <a:rPr lang="en-IE" dirty="0" err="1"/>
            <a:t>Hierarchist</a:t>
          </a:r>
          <a:r>
            <a:rPr lang="en-IE" dirty="0"/>
            <a:t> </a:t>
          </a:r>
        </a:p>
      </dgm:t>
    </dgm:pt>
    <dgm:pt modelId="{FB785FA3-B24C-477F-A199-4E12E8B3E0EE}" type="parTrans" cxnId="{3FDFD979-A677-4A85-A86E-DAF3EBEA35CA}">
      <dgm:prSet/>
      <dgm:spPr/>
      <dgm:t>
        <a:bodyPr/>
        <a:lstStyle/>
        <a:p>
          <a:endParaRPr lang="en-IE"/>
        </a:p>
      </dgm:t>
    </dgm:pt>
    <dgm:pt modelId="{15F795A5-DA11-4B30-A26C-432D72EFEAA8}" type="sibTrans" cxnId="{3FDFD979-A677-4A85-A86E-DAF3EBEA35CA}">
      <dgm:prSet/>
      <dgm:spPr/>
      <dgm:t>
        <a:bodyPr/>
        <a:lstStyle/>
        <a:p>
          <a:endParaRPr lang="en-IE"/>
        </a:p>
      </dgm:t>
    </dgm:pt>
    <dgm:pt modelId="{3DA9D805-86AC-4BCC-A86C-632469D534AB}">
      <dgm:prSet phldrT="[Text]"/>
      <dgm:spPr/>
      <dgm:t>
        <a:bodyPr/>
        <a:lstStyle/>
        <a:p>
          <a:r>
            <a:rPr lang="en-IE" dirty="0"/>
            <a:t>Fatalist </a:t>
          </a:r>
        </a:p>
      </dgm:t>
    </dgm:pt>
    <dgm:pt modelId="{5AFC87CF-301D-438C-9C86-F135F9C77372}" type="parTrans" cxnId="{BBD09B5A-F2C9-44F6-BAF6-B275BF6A6CB3}">
      <dgm:prSet/>
      <dgm:spPr/>
      <dgm:t>
        <a:bodyPr/>
        <a:lstStyle/>
        <a:p>
          <a:endParaRPr lang="en-IE"/>
        </a:p>
      </dgm:t>
    </dgm:pt>
    <dgm:pt modelId="{54F5CE9E-77D4-4192-A071-CEAF25CBF4A8}" type="sibTrans" cxnId="{BBD09B5A-F2C9-44F6-BAF6-B275BF6A6CB3}">
      <dgm:prSet/>
      <dgm:spPr/>
      <dgm:t>
        <a:bodyPr/>
        <a:lstStyle/>
        <a:p>
          <a:endParaRPr lang="en-IE"/>
        </a:p>
      </dgm:t>
    </dgm:pt>
    <dgm:pt modelId="{DEC447A1-2839-43CD-95D2-8A6C50789926}">
      <dgm:prSet phldrT="[Text]"/>
      <dgm:spPr/>
      <dgm:t>
        <a:bodyPr/>
        <a:lstStyle/>
        <a:p>
          <a:r>
            <a:rPr lang="en-IE" dirty="0"/>
            <a:t>Egalitarian </a:t>
          </a:r>
        </a:p>
      </dgm:t>
    </dgm:pt>
    <dgm:pt modelId="{5B4FC355-C493-4552-AE42-696C82BC5DCC}" type="parTrans" cxnId="{19DEE518-EDE1-4A38-833F-722D0FCC1A53}">
      <dgm:prSet/>
      <dgm:spPr/>
      <dgm:t>
        <a:bodyPr/>
        <a:lstStyle/>
        <a:p>
          <a:endParaRPr lang="en-IE"/>
        </a:p>
      </dgm:t>
    </dgm:pt>
    <dgm:pt modelId="{3002A447-6A58-4A4A-ADD9-A1F0684BA0C4}" type="sibTrans" cxnId="{19DEE518-EDE1-4A38-833F-722D0FCC1A53}">
      <dgm:prSet/>
      <dgm:spPr/>
      <dgm:t>
        <a:bodyPr/>
        <a:lstStyle/>
        <a:p>
          <a:endParaRPr lang="en-IE"/>
        </a:p>
      </dgm:t>
    </dgm:pt>
    <dgm:pt modelId="{2997B637-F1E3-4278-ABF5-FC41938C77A7}">
      <dgm:prSet phldrT="[Text]"/>
      <dgm:spPr/>
      <dgm:t>
        <a:bodyPr/>
        <a:lstStyle/>
        <a:p>
          <a:r>
            <a:rPr lang="en-IE" dirty="0"/>
            <a:t>Individualist</a:t>
          </a:r>
        </a:p>
      </dgm:t>
    </dgm:pt>
    <dgm:pt modelId="{29D548F9-8039-41BF-8140-3A0964AF6079}" type="parTrans" cxnId="{6B64A10C-CD02-4A21-AD91-6073DCC599E9}">
      <dgm:prSet/>
      <dgm:spPr/>
      <dgm:t>
        <a:bodyPr/>
        <a:lstStyle/>
        <a:p>
          <a:endParaRPr lang="en-IE"/>
        </a:p>
      </dgm:t>
    </dgm:pt>
    <dgm:pt modelId="{2B6A093D-5D08-4A09-8D1A-A4797FA4DA4D}" type="sibTrans" cxnId="{6B64A10C-CD02-4A21-AD91-6073DCC599E9}">
      <dgm:prSet/>
      <dgm:spPr/>
      <dgm:t>
        <a:bodyPr/>
        <a:lstStyle/>
        <a:p>
          <a:endParaRPr lang="en-IE"/>
        </a:p>
      </dgm:t>
    </dgm:pt>
    <dgm:pt modelId="{A543A4C3-CD82-477B-996D-B0EF3A171931}" type="pres">
      <dgm:prSet presAssocID="{03D21FE3-8714-4FCD-AB01-D8D6BC89C303}" presName="matrix" presStyleCnt="0">
        <dgm:presLayoutVars>
          <dgm:chMax val="1"/>
          <dgm:dir/>
          <dgm:resizeHandles val="exact"/>
        </dgm:presLayoutVars>
      </dgm:prSet>
      <dgm:spPr/>
    </dgm:pt>
    <dgm:pt modelId="{DF9A9878-1EEC-4373-BE11-7F448974131F}" type="pres">
      <dgm:prSet presAssocID="{03D21FE3-8714-4FCD-AB01-D8D6BC89C303}" presName="diamond" presStyleLbl="bgShp" presStyleIdx="0" presStyleCnt="1"/>
      <dgm:spPr/>
    </dgm:pt>
    <dgm:pt modelId="{004DD7D3-6D04-44CF-B924-69C852E1B2F5}" type="pres">
      <dgm:prSet presAssocID="{03D21FE3-8714-4FCD-AB01-D8D6BC89C303}" presName="quad1" presStyleLbl="node1" presStyleIdx="0" presStyleCnt="4">
        <dgm:presLayoutVars>
          <dgm:chMax val="0"/>
          <dgm:chPref val="0"/>
          <dgm:bulletEnabled val="1"/>
        </dgm:presLayoutVars>
      </dgm:prSet>
      <dgm:spPr/>
    </dgm:pt>
    <dgm:pt modelId="{E8CA1A9A-EB7B-4E93-9C13-E63FE94F27A0}" type="pres">
      <dgm:prSet presAssocID="{03D21FE3-8714-4FCD-AB01-D8D6BC89C303}" presName="quad2" presStyleLbl="node1" presStyleIdx="1" presStyleCnt="4">
        <dgm:presLayoutVars>
          <dgm:chMax val="0"/>
          <dgm:chPref val="0"/>
          <dgm:bulletEnabled val="1"/>
        </dgm:presLayoutVars>
      </dgm:prSet>
      <dgm:spPr/>
    </dgm:pt>
    <dgm:pt modelId="{B8BD05AC-35F2-47C9-9799-1CE751A565FD}" type="pres">
      <dgm:prSet presAssocID="{03D21FE3-8714-4FCD-AB01-D8D6BC89C303}" presName="quad3" presStyleLbl="node1" presStyleIdx="2" presStyleCnt="4">
        <dgm:presLayoutVars>
          <dgm:chMax val="0"/>
          <dgm:chPref val="0"/>
          <dgm:bulletEnabled val="1"/>
        </dgm:presLayoutVars>
      </dgm:prSet>
      <dgm:spPr/>
    </dgm:pt>
    <dgm:pt modelId="{2E1BB59C-406F-4CB8-B1D1-AAA5B69F7259}" type="pres">
      <dgm:prSet presAssocID="{03D21FE3-8714-4FCD-AB01-D8D6BC89C303}" presName="quad4" presStyleLbl="node1" presStyleIdx="3" presStyleCnt="4">
        <dgm:presLayoutVars>
          <dgm:chMax val="0"/>
          <dgm:chPref val="0"/>
          <dgm:bulletEnabled val="1"/>
        </dgm:presLayoutVars>
      </dgm:prSet>
      <dgm:spPr/>
    </dgm:pt>
  </dgm:ptLst>
  <dgm:cxnLst>
    <dgm:cxn modelId="{6B64A10C-CD02-4A21-AD91-6073DCC599E9}" srcId="{03D21FE3-8714-4FCD-AB01-D8D6BC89C303}" destId="{2997B637-F1E3-4278-ABF5-FC41938C77A7}" srcOrd="3" destOrd="0" parTransId="{29D548F9-8039-41BF-8140-3A0964AF6079}" sibTransId="{2B6A093D-5D08-4A09-8D1A-A4797FA4DA4D}"/>
    <dgm:cxn modelId="{19DEE518-EDE1-4A38-833F-722D0FCC1A53}" srcId="{03D21FE3-8714-4FCD-AB01-D8D6BC89C303}" destId="{DEC447A1-2839-43CD-95D2-8A6C50789926}" srcOrd="2" destOrd="0" parTransId="{5B4FC355-C493-4552-AE42-696C82BC5DCC}" sibTransId="{3002A447-6A58-4A4A-ADD9-A1F0684BA0C4}"/>
    <dgm:cxn modelId="{7D1FD630-4280-44D1-82F7-2B5741DA7305}" type="presOf" srcId="{3DA9D805-86AC-4BCC-A86C-632469D534AB}" destId="{E8CA1A9A-EB7B-4E93-9C13-E63FE94F27A0}" srcOrd="0" destOrd="0" presId="urn:microsoft.com/office/officeart/2005/8/layout/matrix3"/>
    <dgm:cxn modelId="{64A46862-69B5-4816-BBB6-70EC79E146E1}" type="presOf" srcId="{6BD6A3F6-0E13-44DB-8418-409757BD5AA9}" destId="{004DD7D3-6D04-44CF-B924-69C852E1B2F5}" srcOrd="0" destOrd="0" presId="urn:microsoft.com/office/officeart/2005/8/layout/matrix3"/>
    <dgm:cxn modelId="{E1F6F54C-3406-4DE7-8C7A-3895C9B0E83C}" type="presOf" srcId="{2997B637-F1E3-4278-ABF5-FC41938C77A7}" destId="{2E1BB59C-406F-4CB8-B1D1-AAA5B69F7259}" srcOrd="0" destOrd="0" presId="urn:microsoft.com/office/officeart/2005/8/layout/matrix3"/>
    <dgm:cxn modelId="{3FDFD979-A677-4A85-A86E-DAF3EBEA35CA}" srcId="{03D21FE3-8714-4FCD-AB01-D8D6BC89C303}" destId="{6BD6A3F6-0E13-44DB-8418-409757BD5AA9}" srcOrd="0" destOrd="0" parTransId="{FB785FA3-B24C-477F-A199-4E12E8B3E0EE}" sibTransId="{15F795A5-DA11-4B30-A26C-432D72EFEAA8}"/>
    <dgm:cxn modelId="{BBD09B5A-F2C9-44F6-BAF6-B275BF6A6CB3}" srcId="{03D21FE3-8714-4FCD-AB01-D8D6BC89C303}" destId="{3DA9D805-86AC-4BCC-A86C-632469D534AB}" srcOrd="1" destOrd="0" parTransId="{5AFC87CF-301D-438C-9C86-F135F9C77372}" sibTransId="{54F5CE9E-77D4-4192-A071-CEAF25CBF4A8}"/>
    <dgm:cxn modelId="{F0C6ADA1-42D9-455D-B9B3-F0B1B76E8602}" type="presOf" srcId="{03D21FE3-8714-4FCD-AB01-D8D6BC89C303}" destId="{A543A4C3-CD82-477B-996D-B0EF3A171931}" srcOrd="0" destOrd="0" presId="urn:microsoft.com/office/officeart/2005/8/layout/matrix3"/>
    <dgm:cxn modelId="{05BB85FE-5F5F-4F9A-AB64-6D48A2BEF44A}" type="presOf" srcId="{DEC447A1-2839-43CD-95D2-8A6C50789926}" destId="{B8BD05AC-35F2-47C9-9799-1CE751A565FD}" srcOrd="0" destOrd="0" presId="urn:microsoft.com/office/officeart/2005/8/layout/matrix3"/>
    <dgm:cxn modelId="{44D059F4-5FE3-44AC-9AC7-9129D32745D5}" type="presParOf" srcId="{A543A4C3-CD82-477B-996D-B0EF3A171931}" destId="{DF9A9878-1EEC-4373-BE11-7F448974131F}" srcOrd="0" destOrd="0" presId="urn:microsoft.com/office/officeart/2005/8/layout/matrix3"/>
    <dgm:cxn modelId="{5E12E5F5-BFF7-4BBE-A261-B30EE73D2652}" type="presParOf" srcId="{A543A4C3-CD82-477B-996D-B0EF3A171931}" destId="{004DD7D3-6D04-44CF-B924-69C852E1B2F5}" srcOrd="1" destOrd="0" presId="urn:microsoft.com/office/officeart/2005/8/layout/matrix3"/>
    <dgm:cxn modelId="{1DA344A0-DD20-4D39-BBC5-4DD20FD90C84}" type="presParOf" srcId="{A543A4C3-CD82-477B-996D-B0EF3A171931}" destId="{E8CA1A9A-EB7B-4E93-9C13-E63FE94F27A0}" srcOrd="2" destOrd="0" presId="urn:microsoft.com/office/officeart/2005/8/layout/matrix3"/>
    <dgm:cxn modelId="{9DDB3BC0-D811-45AF-9D4F-7F8086DC1D42}" type="presParOf" srcId="{A543A4C3-CD82-477B-996D-B0EF3A171931}" destId="{B8BD05AC-35F2-47C9-9799-1CE751A565FD}" srcOrd="3" destOrd="0" presId="urn:microsoft.com/office/officeart/2005/8/layout/matrix3"/>
    <dgm:cxn modelId="{4ED54B02-CBBE-467D-8195-72AE1DAD3198}" type="presParOf" srcId="{A543A4C3-CD82-477B-996D-B0EF3A171931}" destId="{2E1BB59C-406F-4CB8-B1D1-AAA5B69F7259}"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21FE3-8714-4FCD-AB01-D8D6BC89C303}"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IE"/>
        </a:p>
      </dgm:t>
    </dgm:pt>
    <dgm:pt modelId="{6BD6A3F6-0E13-44DB-8418-409757BD5AA9}">
      <dgm:prSet phldrT="[Text]"/>
      <dgm:spPr/>
      <dgm:t>
        <a:bodyPr/>
        <a:lstStyle/>
        <a:p>
          <a:r>
            <a:rPr lang="en-IE" dirty="0" err="1"/>
            <a:t>Hierarchist</a:t>
          </a:r>
          <a:r>
            <a:rPr lang="en-IE" dirty="0"/>
            <a:t> </a:t>
          </a:r>
        </a:p>
      </dgm:t>
    </dgm:pt>
    <dgm:pt modelId="{FB785FA3-B24C-477F-A199-4E12E8B3E0EE}" type="parTrans" cxnId="{3FDFD979-A677-4A85-A86E-DAF3EBEA35CA}">
      <dgm:prSet/>
      <dgm:spPr/>
      <dgm:t>
        <a:bodyPr/>
        <a:lstStyle/>
        <a:p>
          <a:endParaRPr lang="en-IE"/>
        </a:p>
      </dgm:t>
    </dgm:pt>
    <dgm:pt modelId="{15F795A5-DA11-4B30-A26C-432D72EFEAA8}" type="sibTrans" cxnId="{3FDFD979-A677-4A85-A86E-DAF3EBEA35CA}">
      <dgm:prSet/>
      <dgm:spPr/>
      <dgm:t>
        <a:bodyPr/>
        <a:lstStyle/>
        <a:p>
          <a:endParaRPr lang="en-IE"/>
        </a:p>
      </dgm:t>
    </dgm:pt>
    <dgm:pt modelId="{3DA9D805-86AC-4BCC-A86C-632469D534AB}">
      <dgm:prSet phldrT="[Text]"/>
      <dgm:spPr/>
      <dgm:t>
        <a:bodyPr/>
        <a:lstStyle/>
        <a:p>
          <a:r>
            <a:rPr lang="en-IE" dirty="0"/>
            <a:t>Fatalist </a:t>
          </a:r>
        </a:p>
      </dgm:t>
    </dgm:pt>
    <dgm:pt modelId="{5AFC87CF-301D-438C-9C86-F135F9C77372}" type="parTrans" cxnId="{BBD09B5A-F2C9-44F6-BAF6-B275BF6A6CB3}">
      <dgm:prSet/>
      <dgm:spPr/>
      <dgm:t>
        <a:bodyPr/>
        <a:lstStyle/>
        <a:p>
          <a:endParaRPr lang="en-IE"/>
        </a:p>
      </dgm:t>
    </dgm:pt>
    <dgm:pt modelId="{54F5CE9E-77D4-4192-A071-CEAF25CBF4A8}" type="sibTrans" cxnId="{BBD09B5A-F2C9-44F6-BAF6-B275BF6A6CB3}">
      <dgm:prSet/>
      <dgm:spPr/>
      <dgm:t>
        <a:bodyPr/>
        <a:lstStyle/>
        <a:p>
          <a:endParaRPr lang="en-IE"/>
        </a:p>
      </dgm:t>
    </dgm:pt>
    <dgm:pt modelId="{DEC447A1-2839-43CD-95D2-8A6C50789926}">
      <dgm:prSet phldrT="[Text]"/>
      <dgm:spPr/>
      <dgm:t>
        <a:bodyPr/>
        <a:lstStyle/>
        <a:p>
          <a:r>
            <a:rPr lang="en-IE" dirty="0"/>
            <a:t>Egalitarian </a:t>
          </a:r>
        </a:p>
      </dgm:t>
    </dgm:pt>
    <dgm:pt modelId="{5B4FC355-C493-4552-AE42-696C82BC5DCC}" type="parTrans" cxnId="{19DEE518-EDE1-4A38-833F-722D0FCC1A53}">
      <dgm:prSet/>
      <dgm:spPr/>
      <dgm:t>
        <a:bodyPr/>
        <a:lstStyle/>
        <a:p>
          <a:endParaRPr lang="en-IE"/>
        </a:p>
      </dgm:t>
    </dgm:pt>
    <dgm:pt modelId="{3002A447-6A58-4A4A-ADD9-A1F0684BA0C4}" type="sibTrans" cxnId="{19DEE518-EDE1-4A38-833F-722D0FCC1A53}">
      <dgm:prSet/>
      <dgm:spPr/>
      <dgm:t>
        <a:bodyPr/>
        <a:lstStyle/>
        <a:p>
          <a:endParaRPr lang="en-IE"/>
        </a:p>
      </dgm:t>
    </dgm:pt>
    <dgm:pt modelId="{2997B637-F1E3-4278-ABF5-FC41938C77A7}">
      <dgm:prSet phldrT="[Text]"/>
      <dgm:spPr/>
      <dgm:t>
        <a:bodyPr/>
        <a:lstStyle/>
        <a:p>
          <a:r>
            <a:rPr lang="en-IE" dirty="0"/>
            <a:t>Individualist</a:t>
          </a:r>
        </a:p>
      </dgm:t>
    </dgm:pt>
    <dgm:pt modelId="{29D548F9-8039-41BF-8140-3A0964AF6079}" type="parTrans" cxnId="{6B64A10C-CD02-4A21-AD91-6073DCC599E9}">
      <dgm:prSet/>
      <dgm:spPr/>
      <dgm:t>
        <a:bodyPr/>
        <a:lstStyle/>
        <a:p>
          <a:endParaRPr lang="en-IE"/>
        </a:p>
      </dgm:t>
    </dgm:pt>
    <dgm:pt modelId="{2B6A093D-5D08-4A09-8D1A-A4797FA4DA4D}" type="sibTrans" cxnId="{6B64A10C-CD02-4A21-AD91-6073DCC599E9}">
      <dgm:prSet/>
      <dgm:spPr/>
      <dgm:t>
        <a:bodyPr/>
        <a:lstStyle/>
        <a:p>
          <a:endParaRPr lang="en-IE"/>
        </a:p>
      </dgm:t>
    </dgm:pt>
    <dgm:pt modelId="{A543A4C3-CD82-477B-996D-B0EF3A171931}" type="pres">
      <dgm:prSet presAssocID="{03D21FE3-8714-4FCD-AB01-D8D6BC89C303}" presName="matrix" presStyleCnt="0">
        <dgm:presLayoutVars>
          <dgm:chMax val="1"/>
          <dgm:dir/>
          <dgm:resizeHandles val="exact"/>
        </dgm:presLayoutVars>
      </dgm:prSet>
      <dgm:spPr/>
    </dgm:pt>
    <dgm:pt modelId="{DF9A9878-1EEC-4373-BE11-7F448974131F}" type="pres">
      <dgm:prSet presAssocID="{03D21FE3-8714-4FCD-AB01-D8D6BC89C303}" presName="diamond" presStyleLbl="bgShp" presStyleIdx="0" presStyleCnt="1"/>
      <dgm:spPr/>
    </dgm:pt>
    <dgm:pt modelId="{004DD7D3-6D04-44CF-B924-69C852E1B2F5}" type="pres">
      <dgm:prSet presAssocID="{03D21FE3-8714-4FCD-AB01-D8D6BC89C303}" presName="quad1" presStyleLbl="node1" presStyleIdx="0" presStyleCnt="4">
        <dgm:presLayoutVars>
          <dgm:chMax val="0"/>
          <dgm:chPref val="0"/>
          <dgm:bulletEnabled val="1"/>
        </dgm:presLayoutVars>
      </dgm:prSet>
      <dgm:spPr/>
    </dgm:pt>
    <dgm:pt modelId="{E8CA1A9A-EB7B-4E93-9C13-E63FE94F27A0}" type="pres">
      <dgm:prSet presAssocID="{03D21FE3-8714-4FCD-AB01-D8D6BC89C303}" presName="quad2" presStyleLbl="node1" presStyleIdx="1" presStyleCnt="4">
        <dgm:presLayoutVars>
          <dgm:chMax val="0"/>
          <dgm:chPref val="0"/>
          <dgm:bulletEnabled val="1"/>
        </dgm:presLayoutVars>
      </dgm:prSet>
      <dgm:spPr/>
    </dgm:pt>
    <dgm:pt modelId="{B8BD05AC-35F2-47C9-9799-1CE751A565FD}" type="pres">
      <dgm:prSet presAssocID="{03D21FE3-8714-4FCD-AB01-D8D6BC89C303}" presName="quad3" presStyleLbl="node1" presStyleIdx="2" presStyleCnt="4">
        <dgm:presLayoutVars>
          <dgm:chMax val="0"/>
          <dgm:chPref val="0"/>
          <dgm:bulletEnabled val="1"/>
        </dgm:presLayoutVars>
      </dgm:prSet>
      <dgm:spPr/>
    </dgm:pt>
    <dgm:pt modelId="{2E1BB59C-406F-4CB8-B1D1-AAA5B69F7259}" type="pres">
      <dgm:prSet presAssocID="{03D21FE3-8714-4FCD-AB01-D8D6BC89C303}" presName="quad4" presStyleLbl="node1" presStyleIdx="3" presStyleCnt="4">
        <dgm:presLayoutVars>
          <dgm:chMax val="0"/>
          <dgm:chPref val="0"/>
          <dgm:bulletEnabled val="1"/>
        </dgm:presLayoutVars>
      </dgm:prSet>
      <dgm:spPr/>
    </dgm:pt>
  </dgm:ptLst>
  <dgm:cxnLst>
    <dgm:cxn modelId="{6B64A10C-CD02-4A21-AD91-6073DCC599E9}" srcId="{03D21FE3-8714-4FCD-AB01-D8D6BC89C303}" destId="{2997B637-F1E3-4278-ABF5-FC41938C77A7}" srcOrd="3" destOrd="0" parTransId="{29D548F9-8039-41BF-8140-3A0964AF6079}" sibTransId="{2B6A093D-5D08-4A09-8D1A-A4797FA4DA4D}"/>
    <dgm:cxn modelId="{19DEE518-EDE1-4A38-833F-722D0FCC1A53}" srcId="{03D21FE3-8714-4FCD-AB01-D8D6BC89C303}" destId="{DEC447A1-2839-43CD-95D2-8A6C50789926}" srcOrd="2" destOrd="0" parTransId="{5B4FC355-C493-4552-AE42-696C82BC5DCC}" sibTransId="{3002A447-6A58-4A4A-ADD9-A1F0684BA0C4}"/>
    <dgm:cxn modelId="{7D1FD630-4280-44D1-82F7-2B5741DA7305}" type="presOf" srcId="{3DA9D805-86AC-4BCC-A86C-632469D534AB}" destId="{E8CA1A9A-EB7B-4E93-9C13-E63FE94F27A0}" srcOrd="0" destOrd="0" presId="urn:microsoft.com/office/officeart/2005/8/layout/matrix3"/>
    <dgm:cxn modelId="{64A46862-69B5-4816-BBB6-70EC79E146E1}" type="presOf" srcId="{6BD6A3F6-0E13-44DB-8418-409757BD5AA9}" destId="{004DD7D3-6D04-44CF-B924-69C852E1B2F5}" srcOrd="0" destOrd="0" presId="urn:microsoft.com/office/officeart/2005/8/layout/matrix3"/>
    <dgm:cxn modelId="{E1F6F54C-3406-4DE7-8C7A-3895C9B0E83C}" type="presOf" srcId="{2997B637-F1E3-4278-ABF5-FC41938C77A7}" destId="{2E1BB59C-406F-4CB8-B1D1-AAA5B69F7259}" srcOrd="0" destOrd="0" presId="urn:microsoft.com/office/officeart/2005/8/layout/matrix3"/>
    <dgm:cxn modelId="{3FDFD979-A677-4A85-A86E-DAF3EBEA35CA}" srcId="{03D21FE3-8714-4FCD-AB01-D8D6BC89C303}" destId="{6BD6A3F6-0E13-44DB-8418-409757BD5AA9}" srcOrd="0" destOrd="0" parTransId="{FB785FA3-B24C-477F-A199-4E12E8B3E0EE}" sibTransId="{15F795A5-DA11-4B30-A26C-432D72EFEAA8}"/>
    <dgm:cxn modelId="{BBD09B5A-F2C9-44F6-BAF6-B275BF6A6CB3}" srcId="{03D21FE3-8714-4FCD-AB01-D8D6BC89C303}" destId="{3DA9D805-86AC-4BCC-A86C-632469D534AB}" srcOrd="1" destOrd="0" parTransId="{5AFC87CF-301D-438C-9C86-F135F9C77372}" sibTransId="{54F5CE9E-77D4-4192-A071-CEAF25CBF4A8}"/>
    <dgm:cxn modelId="{F0C6ADA1-42D9-455D-B9B3-F0B1B76E8602}" type="presOf" srcId="{03D21FE3-8714-4FCD-AB01-D8D6BC89C303}" destId="{A543A4C3-CD82-477B-996D-B0EF3A171931}" srcOrd="0" destOrd="0" presId="urn:microsoft.com/office/officeart/2005/8/layout/matrix3"/>
    <dgm:cxn modelId="{05BB85FE-5F5F-4F9A-AB64-6D48A2BEF44A}" type="presOf" srcId="{DEC447A1-2839-43CD-95D2-8A6C50789926}" destId="{B8BD05AC-35F2-47C9-9799-1CE751A565FD}" srcOrd="0" destOrd="0" presId="urn:microsoft.com/office/officeart/2005/8/layout/matrix3"/>
    <dgm:cxn modelId="{44D059F4-5FE3-44AC-9AC7-9129D32745D5}" type="presParOf" srcId="{A543A4C3-CD82-477B-996D-B0EF3A171931}" destId="{DF9A9878-1EEC-4373-BE11-7F448974131F}" srcOrd="0" destOrd="0" presId="urn:microsoft.com/office/officeart/2005/8/layout/matrix3"/>
    <dgm:cxn modelId="{5E12E5F5-BFF7-4BBE-A261-B30EE73D2652}" type="presParOf" srcId="{A543A4C3-CD82-477B-996D-B0EF3A171931}" destId="{004DD7D3-6D04-44CF-B924-69C852E1B2F5}" srcOrd="1" destOrd="0" presId="urn:microsoft.com/office/officeart/2005/8/layout/matrix3"/>
    <dgm:cxn modelId="{1DA344A0-DD20-4D39-BBC5-4DD20FD90C84}" type="presParOf" srcId="{A543A4C3-CD82-477B-996D-B0EF3A171931}" destId="{E8CA1A9A-EB7B-4E93-9C13-E63FE94F27A0}" srcOrd="2" destOrd="0" presId="urn:microsoft.com/office/officeart/2005/8/layout/matrix3"/>
    <dgm:cxn modelId="{9DDB3BC0-D811-45AF-9D4F-7F8086DC1D42}" type="presParOf" srcId="{A543A4C3-CD82-477B-996D-B0EF3A171931}" destId="{B8BD05AC-35F2-47C9-9799-1CE751A565FD}" srcOrd="3" destOrd="0" presId="urn:microsoft.com/office/officeart/2005/8/layout/matrix3"/>
    <dgm:cxn modelId="{4ED54B02-CBBE-467D-8195-72AE1DAD3198}" type="presParOf" srcId="{A543A4C3-CD82-477B-996D-B0EF3A171931}" destId="{2E1BB59C-406F-4CB8-B1D1-AAA5B69F7259}"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A9878-1EEC-4373-BE11-7F448974131F}">
      <dsp:nvSpPr>
        <dsp:cNvPr id="0" name=""/>
        <dsp:cNvSpPr/>
      </dsp:nvSpPr>
      <dsp:spPr>
        <a:xfrm>
          <a:off x="381000" y="0"/>
          <a:ext cx="3810000" cy="38100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4DD7D3-6D04-44CF-B924-69C852E1B2F5}">
      <dsp:nvSpPr>
        <dsp:cNvPr id="0" name=""/>
        <dsp:cNvSpPr/>
      </dsp:nvSpPr>
      <dsp:spPr>
        <a:xfrm>
          <a:off x="742950" y="361950"/>
          <a:ext cx="1485900" cy="14859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err="1"/>
            <a:t>Hierarchist</a:t>
          </a:r>
          <a:r>
            <a:rPr lang="en-IE" sz="1900" kern="1200" dirty="0"/>
            <a:t> </a:t>
          </a:r>
        </a:p>
      </dsp:txBody>
      <dsp:txXfrm>
        <a:off x="815486" y="434486"/>
        <a:ext cx="1340828" cy="1340828"/>
      </dsp:txXfrm>
    </dsp:sp>
    <dsp:sp modelId="{E8CA1A9A-EB7B-4E93-9C13-E63FE94F27A0}">
      <dsp:nvSpPr>
        <dsp:cNvPr id="0" name=""/>
        <dsp:cNvSpPr/>
      </dsp:nvSpPr>
      <dsp:spPr>
        <a:xfrm>
          <a:off x="2343150" y="361950"/>
          <a:ext cx="1485900" cy="14859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Fatalist </a:t>
          </a:r>
        </a:p>
      </dsp:txBody>
      <dsp:txXfrm>
        <a:off x="2415686" y="434486"/>
        <a:ext cx="1340828" cy="1340828"/>
      </dsp:txXfrm>
    </dsp:sp>
    <dsp:sp modelId="{B8BD05AC-35F2-47C9-9799-1CE751A565FD}">
      <dsp:nvSpPr>
        <dsp:cNvPr id="0" name=""/>
        <dsp:cNvSpPr/>
      </dsp:nvSpPr>
      <dsp:spPr>
        <a:xfrm>
          <a:off x="742950" y="1962150"/>
          <a:ext cx="1485900" cy="14859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Egalitarian </a:t>
          </a:r>
        </a:p>
      </dsp:txBody>
      <dsp:txXfrm>
        <a:off x="815486" y="2034686"/>
        <a:ext cx="1340828" cy="1340828"/>
      </dsp:txXfrm>
    </dsp:sp>
    <dsp:sp modelId="{2E1BB59C-406F-4CB8-B1D1-AAA5B69F7259}">
      <dsp:nvSpPr>
        <dsp:cNvPr id="0" name=""/>
        <dsp:cNvSpPr/>
      </dsp:nvSpPr>
      <dsp:spPr>
        <a:xfrm>
          <a:off x="2343150" y="1962150"/>
          <a:ext cx="1485900" cy="14859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Individualist</a:t>
          </a:r>
        </a:p>
      </dsp:txBody>
      <dsp:txXfrm>
        <a:off x="2415686" y="2034686"/>
        <a:ext cx="1340828" cy="1340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A9878-1EEC-4373-BE11-7F448974131F}">
      <dsp:nvSpPr>
        <dsp:cNvPr id="0" name=""/>
        <dsp:cNvSpPr/>
      </dsp:nvSpPr>
      <dsp:spPr>
        <a:xfrm>
          <a:off x="381000" y="0"/>
          <a:ext cx="3810000" cy="38100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4DD7D3-6D04-44CF-B924-69C852E1B2F5}">
      <dsp:nvSpPr>
        <dsp:cNvPr id="0" name=""/>
        <dsp:cNvSpPr/>
      </dsp:nvSpPr>
      <dsp:spPr>
        <a:xfrm>
          <a:off x="742950" y="361950"/>
          <a:ext cx="1485900" cy="14859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err="1"/>
            <a:t>Hierarchist</a:t>
          </a:r>
          <a:r>
            <a:rPr lang="en-IE" sz="1900" kern="1200" dirty="0"/>
            <a:t> </a:t>
          </a:r>
        </a:p>
      </dsp:txBody>
      <dsp:txXfrm>
        <a:off x="815486" y="434486"/>
        <a:ext cx="1340828" cy="1340828"/>
      </dsp:txXfrm>
    </dsp:sp>
    <dsp:sp modelId="{E8CA1A9A-EB7B-4E93-9C13-E63FE94F27A0}">
      <dsp:nvSpPr>
        <dsp:cNvPr id="0" name=""/>
        <dsp:cNvSpPr/>
      </dsp:nvSpPr>
      <dsp:spPr>
        <a:xfrm>
          <a:off x="2343150" y="361950"/>
          <a:ext cx="1485900" cy="14859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Fatalist </a:t>
          </a:r>
        </a:p>
      </dsp:txBody>
      <dsp:txXfrm>
        <a:off x="2415686" y="434486"/>
        <a:ext cx="1340828" cy="1340828"/>
      </dsp:txXfrm>
    </dsp:sp>
    <dsp:sp modelId="{B8BD05AC-35F2-47C9-9799-1CE751A565FD}">
      <dsp:nvSpPr>
        <dsp:cNvPr id="0" name=""/>
        <dsp:cNvSpPr/>
      </dsp:nvSpPr>
      <dsp:spPr>
        <a:xfrm>
          <a:off x="742950" y="1962150"/>
          <a:ext cx="1485900" cy="14859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Egalitarian </a:t>
          </a:r>
        </a:p>
      </dsp:txBody>
      <dsp:txXfrm>
        <a:off x="815486" y="2034686"/>
        <a:ext cx="1340828" cy="1340828"/>
      </dsp:txXfrm>
    </dsp:sp>
    <dsp:sp modelId="{2E1BB59C-406F-4CB8-B1D1-AAA5B69F7259}">
      <dsp:nvSpPr>
        <dsp:cNvPr id="0" name=""/>
        <dsp:cNvSpPr/>
      </dsp:nvSpPr>
      <dsp:spPr>
        <a:xfrm>
          <a:off x="2343150" y="1962150"/>
          <a:ext cx="1485900" cy="14859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Individualist</a:t>
          </a:r>
        </a:p>
      </dsp:txBody>
      <dsp:txXfrm>
        <a:off x="2415686" y="2034686"/>
        <a:ext cx="1340828" cy="1340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A9878-1EEC-4373-BE11-7F448974131F}">
      <dsp:nvSpPr>
        <dsp:cNvPr id="0" name=""/>
        <dsp:cNvSpPr/>
      </dsp:nvSpPr>
      <dsp:spPr>
        <a:xfrm>
          <a:off x="381000" y="0"/>
          <a:ext cx="3810000" cy="38100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4DD7D3-6D04-44CF-B924-69C852E1B2F5}">
      <dsp:nvSpPr>
        <dsp:cNvPr id="0" name=""/>
        <dsp:cNvSpPr/>
      </dsp:nvSpPr>
      <dsp:spPr>
        <a:xfrm>
          <a:off x="742950" y="361950"/>
          <a:ext cx="1485900" cy="14859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err="1"/>
            <a:t>Hierarchist</a:t>
          </a:r>
          <a:r>
            <a:rPr lang="en-IE" sz="1900" kern="1200" dirty="0"/>
            <a:t> </a:t>
          </a:r>
        </a:p>
      </dsp:txBody>
      <dsp:txXfrm>
        <a:off x="815486" y="434486"/>
        <a:ext cx="1340828" cy="1340828"/>
      </dsp:txXfrm>
    </dsp:sp>
    <dsp:sp modelId="{E8CA1A9A-EB7B-4E93-9C13-E63FE94F27A0}">
      <dsp:nvSpPr>
        <dsp:cNvPr id="0" name=""/>
        <dsp:cNvSpPr/>
      </dsp:nvSpPr>
      <dsp:spPr>
        <a:xfrm>
          <a:off x="2343150" y="361950"/>
          <a:ext cx="1485900" cy="14859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Fatalist </a:t>
          </a:r>
        </a:p>
      </dsp:txBody>
      <dsp:txXfrm>
        <a:off x="2415686" y="434486"/>
        <a:ext cx="1340828" cy="1340828"/>
      </dsp:txXfrm>
    </dsp:sp>
    <dsp:sp modelId="{B8BD05AC-35F2-47C9-9799-1CE751A565FD}">
      <dsp:nvSpPr>
        <dsp:cNvPr id="0" name=""/>
        <dsp:cNvSpPr/>
      </dsp:nvSpPr>
      <dsp:spPr>
        <a:xfrm>
          <a:off x="742950" y="1962150"/>
          <a:ext cx="1485900" cy="14859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Egalitarian </a:t>
          </a:r>
        </a:p>
      </dsp:txBody>
      <dsp:txXfrm>
        <a:off x="815486" y="2034686"/>
        <a:ext cx="1340828" cy="1340828"/>
      </dsp:txXfrm>
    </dsp:sp>
    <dsp:sp modelId="{2E1BB59C-406F-4CB8-B1D1-AAA5B69F7259}">
      <dsp:nvSpPr>
        <dsp:cNvPr id="0" name=""/>
        <dsp:cNvSpPr/>
      </dsp:nvSpPr>
      <dsp:spPr>
        <a:xfrm>
          <a:off x="2343150" y="1962150"/>
          <a:ext cx="1485900" cy="14859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Individualist</a:t>
          </a:r>
        </a:p>
      </dsp:txBody>
      <dsp:txXfrm>
        <a:off x="2415686" y="2034686"/>
        <a:ext cx="1340828" cy="1340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A9878-1EEC-4373-BE11-7F448974131F}">
      <dsp:nvSpPr>
        <dsp:cNvPr id="0" name=""/>
        <dsp:cNvSpPr/>
      </dsp:nvSpPr>
      <dsp:spPr>
        <a:xfrm>
          <a:off x="381000" y="0"/>
          <a:ext cx="3810000" cy="38100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4DD7D3-6D04-44CF-B924-69C852E1B2F5}">
      <dsp:nvSpPr>
        <dsp:cNvPr id="0" name=""/>
        <dsp:cNvSpPr/>
      </dsp:nvSpPr>
      <dsp:spPr>
        <a:xfrm>
          <a:off x="742950" y="361950"/>
          <a:ext cx="1485900" cy="14859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err="1"/>
            <a:t>Hierarchist</a:t>
          </a:r>
          <a:r>
            <a:rPr lang="en-IE" sz="1900" kern="1200" dirty="0"/>
            <a:t> </a:t>
          </a:r>
        </a:p>
      </dsp:txBody>
      <dsp:txXfrm>
        <a:off x="815486" y="434486"/>
        <a:ext cx="1340828" cy="1340828"/>
      </dsp:txXfrm>
    </dsp:sp>
    <dsp:sp modelId="{E8CA1A9A-EB7B-4E93-9C13-E63FE94F27A0}">
      <dsp:nvSpPr>
        <dsp:cNvPr id="0" name=""/>
        <dsp:cNvSpPr/>
      </dsp:nvSpPr>
      <dsp:spPr>
        <a:xfrm>
          <a:off x="2343150" y="361950"/>
          <a:ext cx="1485900" cy="14859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Fatalist </a:t>
          </a:r>
        </a:p>
      </dsp:txBody>
      <dsp:txXfrm>
        <a:off x="2415686" y="434486"/>
        <a:ext cx="1340828" cy="1340828"/>
      </dsp:txXfrm>
    </dsp:sp>
    <dsp:sp modelId="{B8BD05AC-35F2-47C9-9799-1CE751A565FD}">
      <dsp:nvSpPr>
        <dsp:cNvPr id="0" name=""/>
        <dsp:cNvSpPr/>
      </dsp:nvSpPr>
      <dsp:spPr>
        <a:xfrm>
          <a:off x="742950" y="1962150"/>
          <a:ext cx="1485900" cy="14859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Egalitarian </a:t>
          </a:r>
        </a:p>
      </dsp:txBody>
      <dsp:txXfrm>
        <a:off x="815486" y="2034686"/>
        <a:ext cx="1340828" cy="1340828"/>
      </dsp:txXfrm>
    </dsp:sp>
    <dsp:sp modelId="{2E1BB59C-406F-4CB8-B1D1-AAA5B69F7259}">
      <dsp:nvSpPr>
        <dsp:cNvPr id="0" name=""/>
        <dsp:cNvSpPr/>
      </dsp:nvSpPr>
      <dsp:spPr>
        <a:xfrm>
          <a:off x="2343150" y="1962150"/>
          <a:ext cx="1485900" cy="14859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Individualist</a:t>
          </a:r>
        </a:p>
      </dsp:txBody>
      <dsp:txXfrm>
        <a:off x="2415686" y="2034686"/>
        <a:ext cx="1340828" cy="134082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E1460722-0A77-4B66-A9D0-718C8AFEDDD9}" type="datetimeFigureOut">
              <a:rPr lang="en-IE" smtClean="0"/>
              <a:t>05/04/2022</a:t>
            </a:fld>
            <a:endParaRPr lang="en-IE"/>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F12FBCFD-8A27-4C1E-AD3B-060DC7CB540F}" type="slidenum">
              <a:rPr lang="en-IE" smtClean="0"/>
              <a:t>‹#›</a:t>
            </a:fld>
            <a:endParaRPr lang="en-IE"/>
          </a:p>
        </p:txBody>
      </p:sp>
    </p:spTree>
    <p:extLst>
      <p:ext uri="{BB962C8B-B14F-4D97-AF65-F5344CB8AC3E}">
        <p14:creationId xmlns:p14="http://schemas.microsoft.com/office/powerpoint/2010/main" val="367479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1</a:t>
            </a:fld>
            <a:endParaRPr lang="en-IE"/>
          </a:p>
        </p:txBody>
      </p:sp>
    </p:spTree>
    <p:extLst>
      <p:ext uri="{BB962C8B-B14F-4D97-AF65-F5344CB8AC3E}">
        <p14:creationId xmlns:p14="http://schemas.microsoft.com/office/powerpoint/2010/main" val="240182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en-US" dirty="0"/>
              <a:t> </a:t>
            </a:r>
            <a:r>
              <a:rPr lang="en-IE" altLang="en-US" b="1" dirty="0"/>
              <a:t>Such a level of co-operation, implying, for example, joint timetabling was well beyond what was deemed feasible or indeed desirable. The following three tables and comments illustrate this point.</a:t>
            </a:r>
          </a:p>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18</a:t>
            </a:fld>
            <a:endParaRPr lang="en-IE"/>
          </a:p>
        </p:txBody>
      </p:sp>
    </p:spTree>
    <p:extLst>
      <p:ext uri="{BB962C8B-B14F-4D97-AF65-F5344CB8AC3E}">
        <p14:creationId xmlns:p14="http://schemas.microsoft.com/office/powerpoint/2010/main" val="171427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20</a:t>
            </a:fld>
            <a:endParaRPr lang="en-IE"/>
          </a:p>
        </p:txBody>
      </p:sp>
    </p:spTree>
    <p:extLst>
      <p:ext uri="{BB962C8B-B14F-4D97-AF65-F5344CB8AC3E}">
        <p14:creationId xmlns:p14="http://schemas.microsoft.com/office/powerpoint/2010/main" val="91696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21</a:t>
            </a:fld>
            <a:endParaRPr lang="en-IE"/>
          </a:p>
        </p:txBody>
      </p:sp>
    </p:spTree>
    <p:extLst>
      <p:ext uri="{BB962C8B-B14F-4D97-AF65-F5344CB8AC3E}">
        <p14:creationId xmlns:p14="http://schemas.microsoft.com/office/powerpoint/2010/main" val="366681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22</a:t>
            </a:fld>
            <a:endParaRPr lang="en-IE"/>
          </a:p>
        </p:txBody>
      </p:sp>
    </p:spTree>
    <p:extLst>
      <p:ext uri="{BB962C8B-B14F-4D97-AF65-F5344CB8AC3E}">
        <p14:creationId xmlns:p14="http://schemas.microsoft.com/office/powerpoint/2010/main" val="392643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23</a:t>
            </a:fld>
            <a:endParaRPr lang="en-IE"/>
          </a:p>
        </p:txBody>
      </p:sp>
    </p:spTree>
    <p:extLst>
      <p:ext uri="{BB962C8B-B14F-4D97-AF65-F5344CB8AC3E}">
        <p14:creationId xmlns:p14="http://schemas.microsoft.com/office/powerpoint/2010/main" val="232202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24</a:t>
            </a:fld>
            <a:endParaRPr lang="en-IE"/>
          </a:p>
        </p:txBody>
      </p:sp>
    </p:spTree>
    <p:extLst>
      <p:ext uri="{BB962C8B-B14F-4D97-AF65-F5344CB8AC3E}">
        <p14:creationId xmlns:p14="http://schemas.microsoft.com/office/powerpoint/2010/main" val="29499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12FBCFD-8A27-4C1E-AD3B-060DC7CB540F}" type="slidenum">
              <a:rPr lang="en-IE" smtClean="0"/>
              <a:t>25</a:t>
            </a:fld>
            <a:endParaRPr lang="en-IE"/>
          </a:p>
        </p:txBody>
      </p:sp>
    </p:spTree>
    <p:extLst>
      <p:ext uri="{BB962C8B-B14F-4D97-AF65-F5344CB8AC3E}">
        <p14:creationId xmlns:p14="http://schemas.microsoft.com/office/powerpoint/2010/main" val="1532723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en-US" dirty="0"/>
              <a:t>while one of the key objectives of the network was to enable students from one school to take a course or courses in another we found few incidences where this had actually taken place. </a:t>
            </a:r>
            <a:r>
              <a:rPr lang="en-IE" altLang="en-US" b="1" dirty="0"/>
              <a:t>Such a level of co-operation, implying, for example, joint timetabling was well beyond what was deemed feasible or indeed desirable. The following three tables and comments illustrate this point.</a:t>
            </a:r>
          </a:p>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29</a:t>
            </a:fld>
            <a:endParaRPr lang="en-IE"/>
          </a:p>
        </p:txBody>
      </p:sp>
    </p:spTree>
    <p:extLst>
      <p:ext uri="{BB962C8B-B14F-4D97-AF65-F5344CB8AC3E}">
        <p14:creationId xmlns:p14="http://schemas.microsoft.com/office/powerpoint/2010/main" val="335306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4</a:t>
            </a:fld>
            <a:endParaRPr lang="en-IE"/>
          </a:p>
        </p:txBody>
      </p:sp>
    </p:spTree>
    <p:extLst>
      <p:ext uri="{BB962C8B-B14F-4D97-AF65-F5344CB8AC3E}">
        <p14:creationId xmlns:p14="http://schemas.microsoft.com/office/powerpoint/2010/main" val="167490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5</a:t>
            </a:fld>
            <a:endParaRPr lang="en-IE"/>
          </a:p>
        </p:txBody>
      </p:sp>
    </p:spTree>
    <p:extLst>
      <p:ext uri="{BB962C8B-B14F-4D97-AF65-F5344CB8AC3E}">
        <p14:creationId xmlns:p14="http://schemas.microsoft.com/office/powerpoint/2010/main" val="139378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en-US" dirty="0"/>
              <a:t>while one of the key objectives of the network was to enable students from one school to take a course or courses in another we found few incidences where this had actually taken place. </a:t>
            </a:r>
            <a:r>
              <a:rPr lang="en-IE" altLang="en-US" b="1" dirty="0"/>
              <a:t>Such a level of co-operation, implying, for example, joint timetabling was well beyond what was deemed feasible or indeed desirable. The following three tables and comments illustrate this point.</a:t>
            </a:r>
          </a:p>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6</a:t>
            </a:fld>
            <a:endParaRPr lang="en-IE"/>
          </a:p>
        </p:txBody>
      </p:sp>
    </p:spTree>
    <p:extLst>
      <p:ext uri="{BB962C8B-B14F-4D97-AF65-F5344CB8AC3E}">
        <p14:creationId xmlns:p14="http://schemas.microsoft.com/office/powerpoint/2010/main" val="46748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READ</a:t>
            </a:r>
          </a:p>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10</a:t>
            </a:fld>
            <a:endParaRPr lang="en-IE"/>
          </a:p>
        </p:txBody>
      </p:sp>
    </p:spTree>
    <p:extLst>
      <p:ext uri="{BB962C8B-B14F-4D97-AF65-F5344CB8AC3E}">
        <p14:creationId xmlns:p14="http://schemas.microsoft.com/office/powerpoint/2010/main" val="369725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11</a:t>
            </a:fld>
            <a:endParaRPr lang="en-IE"/>
          </a:p>
        </p:txBody>
      </p:sp>
    </p:spTree>
    <p:extLst>
      <p:ext uri="{BB962C8B-B14F-4D97-AF65-F5344CB8AC3E}">
        <p14:creationId xmlns:p14="http://schemas.microsoft.com/office/powerpoint/2010/main" val="199984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Thematic Analysis: Interview schedule and Framework </a:t>
            </a:r>
          </a:p>
          <a:p>
            <a:endParaRPr lang="en-IE" dirty="0"/>
          </a:p>
          <a:p>
            <a:r>
              <a:rPr lang="en-IE" sz="1200" b="0" i="0" u="none" strike="noStrike" kern="1200" dirty="0" err="1">
                <a:solidFill>
                  <a:schemeClr val="tx1"/>
                </a:solidFill>
                <a:effectLst/>
                <a:latin typeface="+mn-lt"/>
                <a:ea typeface="+mn-ea"/>
                <a:cs typeface="+mn-cs"/>
              </a:rPr>
              <a:t>Prin</a:t>
            </a:r>
            <a:r>
              <a:rPr lang="en-IE" dirty="0"/>
              <a:t> </a:t>
            </a:r>
            <a:r>
              <a:rPr lang="en-IE" sz="1200" b="0" i="0" u="none" strike="noStrike" kern="1200" dirty="0">
                <a:solidFill>
                  <a:schemeClr val="tx1"/>
                </a:solidFill>
                <a:effectLst/>
                <a:latin typeface="+mn-lt"/>
                <a:ea typeface="+mn-ea"/>
                <a:cs typeface="+mn-cs"/>
              </a:rPr>
              <a:t>urban</a:t>
            </a:r>
            <a:r>
              <a:rPr lang="en-IE" dirty="0"/>
              <a:t> </a:t>
            </a:r>
            <a:r>
              <a:rPr lang="en-IE" sz="1200" b="0" i="0" u="none" strike="noStrike" kern="1200" dirty="0">
                <a:solidFill>
                  <a:schemeClr val="tx1"/>
                </a:solidFill>
                <a:effectLst/>
                <a:latin typeface="+mn-lt"/>
                <a:ea typeface="+mn-ea"/>
                <a:cs typeface="+mn-cs"/>
              </a:rPr>
              <a:t>Sec</a:t>
            </a:r>
            <a:r>
              <a:rPr lang="en-IE" dirty="0"/>
              <a:t> </a:t>
            </a:r>
            <a:r>
              <a:rPr lang="en-IE" sz="1200" b="0" i="0" u="none" strike="noStrike" kern="1200" dirty="0" err="1">
                <a:solidFill>
                  <a:schemeClr val="tx1"/>
                </a:solidFill>
                <a:effectLst/>
                <a:latin typeface="+mn-lt"/>
                <a:ea typeface="+mn-ea"/>
                <a:cs typeface="+mn-cs"/>
              </a:rPr>
              <a:t>Prin</a:t>
            </a:r>
            <a:r>
              <a:rPr lang="en-IE" dirty="0"/>
              <a:t> </a:t>
            </a:r>
            <a:r>
              <a:rPr lang="en-IE" sz="1200" b="0" i="0" u="none" strike="noStrike" kern="1200" dirty="0">
                <a:solidFill>
                  <a:schemeClr val="tx1"/>
                </a:solidFill>
                <a:effectLst/>
                <a:latin typeface="+mn-lt"/>
                <a:ea typeface="+mn-ea"/>
                <a:cs typeface="+mn-cs"/>
              </a:rPr>
              <a:t>urban</a:t>
            </a:r>
            <a:r>
              <a:rPr lang="en-IE" dirty="0"/>
              <a:t> </a:t>
            </a:r>
            <a:r>
              <a:rPr lang="en-IE" sz="1200" b="0" i="0" u="none" strike="noStrike" kern="1200" dirty="0">
                <a:solidFill>
                  <a:schemeClr val="tx1"/>
                </a:solidFill>
                <a:effectLst/>
                <a:latin typeface="+mn-lt"/>
                <a:ea typeface="+mn-ea"/>
                <a:cs typeface="+mn-cs"/>
              </a:rPr>
              <a:t>C</a:t>
            </a:r>
            <a:r>
              <a:rPr lang="en-IE" dirty="0"/>
              <a:t> </a:t>
            </a:r>
            <a:r>
              <a:rPr lang="en-IE" sz="1200" b="0" i="0" u="none" strike="noStrike" kern="1200" dirty="0" err="1">
                <a:solidFill>
                  <a:schemeClr val="tx1"/>
                </a:solidFill>
                <a:effectLst/>
                <a:latin typeface="+mn-lt"/>
                <a:ea typeface="+mn-ea"/>
                <a:cs typeface="+mn-cs"/>
              </a:rPr>
              <a:t>Prin</a:t>
            </a:r>
            <a:r>
              <a:rPr lang="en-IE" dirty="0"/>
              <a:t> </a:t>
            </a:r>
            <a:r>
              <a:rPr lang="en-IE" sz="1200" b="0" i="0" u="none" strike="noStrike" kern="1200" dirty="0">
                <a:solidFill>
                  <a:schemeClr val="tx1"/>
                </a:solidFill>
                <a:effectLst/>
                <a:latin typeface="+mn-lt"/>
                <a:ea typeface="+mn-ea"/>
                <a:cs typeface="+mn-cs"/>
              </a:rPr>
              <a:t>urban</a:t>
            </a:r>
            <a:r>
              <a:rPr lang="en-IE" dirty="0"/>
              <a:t> </a:t>
            </a:r>
            <a:r>
              <a:rPr lang="en-IE" sz="1200" b="0" i="0" u="none" strike="noStrike" kern="1200" dirty="0">
                <a:solidFill>
                  <a:schemeClr val="tx1"/>
                </a:solidFill>
                <a:effectLst/>
                <a:latin typeface="+mn-lt"/>
                <a:ea typeface="+mn-ea"/>
                <a:cs typeface="+mn-cs"/>
              </a:rPr>
              <a:t>VEC</a:t>
            </a:r>
            <a:r>
              <a:rPr lang="en-IE" dirty="0"/>
              <a:t> </a:t>
            </a:r>
            <a:r>
              <a:rPr lang="en-IE" sz="1200" b="0" i="0" u="none" strike="noStrike" kern="1200" dirty="0">
                <a:solidFill>
                  <a:schemeClr val="tx1"/>
                </a:solidFill>
                <a:effectLst/>
                <a:latin typeface="+mn-lt"/>
                <a:ea typeface="+mn-ea"/>
                <a:cs typeface="+mn-cs"/>
              </a:rPr>
              <a:t>Teach</a:t>
            </a:r>
            <a:r>
              <a:rPr lang="en-IE" dirty="0"/>
              <a:t> </a:t>
            </a:r>
            <a:r>
              <a:rPr lang="en-IE" sz="1200" b="0" i="0" u="none" strike="noStrike" kern="1200" dirty="0">
                <a:solidFill>
                  <a:schemeClr val="tx1"/>
                </a:solidFill>
                <a:effectLst/>
                <a:latin typeface="+mn-lt"/>
                <a:ea typeface="+mn-ea"/>
                <a:cs typeface="+mn-cs"/>
              </a:rPr>
              <a:t>urban</a:t>
            </a:r>
            <a:r>
              <a:rPr lang="en-IE" dirty="0"/>
              <a:t> </a:t>
            </a:r>
            <a:r>
              <a:rPr lang="en-IE" sz="1200" b="0" i="0" u="none" strike="noStrike" kern="1200" dirty="0">
                <a:solidFill>
                  <a:schemeClr val="tx1"/>
                </a:solidFill>
                <a:effectLst/>
                <a:latin typeface="+mn-lt"/>
                <a:ea typeface="+mn-ea"/>
                <a:cs typeface="+mn-cs"/>
              </a:rPr>
              <a:t>Sec</a:t>
            </a:r>
            <a:r>
              <a:rPr lang="en-IE" dirty="0"/>
              <a:t> </a:t>
            </a:r>
            <a:r>
              <a:rPr lang="en-IE" sz="1200" b="0" i="0" u="none" strike="noStrike" kern="1200" dirty="0">
                <a:solidFill>
                  <a:schemeClr val="tx1"/>
                </a:solidFill>
                <a:effectLst/>
                <a:latin typeface="+mn-lt"/>
                <a:ea typeface="+mn-ea"/>
                <a:cs typeface="+mn-cs"/>
              </a:rPr>
              <a:t>Teach</a:t>
            </a:r>
            <a:r>
              <a:rPr lang="en-IE" dirty="0"/>
              <a:t> </a:t>
            </a:r>
            <a:r>
              <a:rPr lang="en-IE" sz="1200" b="0" i="0" u="none" strike="noStrike" kern="1200" dirty="0">
                <a:solidFill>
                  <a:schemeClr val="tx1"/>
                </a:solidFill>
                <a:effectLst/>
                <a:latin typeface="+mn-lt"/>
                <a:ea typeface="+mn-ea"/>
                <a:cs typeface="+mn-cs"/>
              </a:rPr>
              <a:t>urban</a:t>
            </a:r>
            <a:r>
              <a:rPr lang="en-IE" dirty="0"/>
              <a:t> </a:t>
            </a:r>
            <a:r>
              <a:rPr lang="en-IE" sz="1200" b="0" i="0" u="none" strike="noStrike" kern="1200" dirty="0">
                <a:solidFill>
                  <a:schemeClr val="tx1"/>
                </a:solidFill>
                <a:effectLst/>
                <a:latin typeface="+mn-lt"/>
                <a:ea typeface="+mn-ea"/>
                <a:cs typeface="+mn-cs"/>
              </a:rPr>
              <a:t>C</a:t>
            </a:r>
            <a:r>
              <a:rPr lang="en-IE" dirty="0"/>
              <a:t> </a:t>
            </a:r>
            <a:r>
              <a:rPr lang="en-IE" sz="1200" b="0" i="0" u="none" strike="noStrike" kern="1200" dirty="0">
                <a:solidFill>
                  <a:schemeClr val="tx1"/>
                </a:solidFill>
                <a:effectLst/>
                <a:latin typeface="+mn-lt"/>
                <a:ea typeface="+mn-ea"/>
                <a:cs typeface="+mn-cs"/>
              </a:rPr>
              <a:t>Teach</a:t>
            </a:r>
            <a:r>
              <a:rPr lang="en-IE" dirty="0"/>
              <a:t> </a:t>
            </a:r>
            <a:r>
              <a:rPr lang="en-IE" sz="1200" b="0" i="0" u="none" strike="noStrike" kern="1200" dirty="0">
                <a:solidFill>
                  <a:schemeClr val="tx1"/>
                </a:solidFill>
                <a:effectLst/>
                <a:latin typeface="+mn-lt"/>
                <a:ea typeface="+mn-ea"/>
                <a:cs typeface="+mn-cs"/>
              </a:rPr>
              <a:t>urban</a:t>
            </a:r>
            <a:r>
              <a:rPr lang="en-IE" dirty="0"/>
              <a:t> </a:t>
            </a:r>
            <a:r>
              <a:rPr lang="en-IE" sz="1200" b="0" i="0" u="none" strike="noStrike" kern="1200" dirty="0">
                <a:solidFill>
                  <a:schemeClr val="tx1"/>
                </a:solidFill>
                <a:effectLst/>
                <a:latin typeface="+mn-lt"/>
                <a:ea typeface="+mn-ea"/>
                <a:cs typeface="+mn-cs"/>
              </a:rPr>
              <a:t>VEC</a:t>
            </a:r>
            <a:r>
              <a:rPr lang="en-IE" dirty="0"/>
              <a:t> </a:t>
            </a:r>
            <a:r>
              <a:rPr lang="en-IE" sz="1200" b="0" i="0" u="none" strike="noStrike" kern="1200" dirty="0" err="1">
                <a:solidFill>
                  <a:schemeClr val="tx1"/>
                </a:solidFill>
                <a:effectLst/>
                <a:latin typeface="+mn-lt"/>
                <a:ea typeface="+mn-ea"/>
                <a:cs typeface="+mn-cs"/>
              </a:rPr>
              <a:t>Prin</a:t>
            </a:r>
            <a:r>
              <a:rPr lang="en-IE" dirty="0"/>
              <a:t> </a:t>
            </a:r>
            <a:r>
              <a:rPr lang="en-IE" sz="1200" b="0" i="0" u="none" strike="noStrike" kern="1200" dirty="0">
                <a:solidFill>
                  <a:schemeClr val="tx1"/>
                </a:solidFill>
                <a:effectLst/>
                <a:latin typeface="+mn-lt"/>
                <a:ea typeface="+mn-ea"/>
                <a:cs typeface="+mn-cs"/>
              </a:rPr>
              <a:t>rural</a:t>
            </a:r>
            <a:r>
              <a:rPr lang="en-IE" dirty="0"/>
              <a:t> </a:t>
            </a:r>
            <a:r>
              <a:rPr lang="en-IE" sz="1200" b="0" i="0" u="none" strike="noStrike" kern="1200" dirty="0">
                <a:solidFill>
                  <a:schemeClr val="tx1"/>
                </a:solidFill>
                <a:effectLst/>
                <a:latin typeface="+mn-lt"/>
                <a:ea typeface="+mn-ea"/>
                <a:cs typeface="+mn-cs"/>
              </a:rPr>
              <a:t>Sec</a:t>
            </a:r>
            <a:r>
              <a:rPr lang="en-IE" dirty="0"/>
              <a:t> </a:t>
            </a:r>
            <a:r>
              <a:rPr lang="en-IE" sz="1200" b="0" i="0" u="none" strike="noStrike" kern="1200" dirty="0" err="1">
                <a:solidFill>
                  <a:schemeClr val="tx1"/>
                </a:solidFill>
                <a:effectLst/>
                <a:latin typeface="+mn-lt"/>
                <a:ea typeface="+mn-ea"/>
                <a:cs typeface="+mn-cs"/>
              </a:rPr>
              <a:t>Prin</a:t>
            </a:r>
            <a:r>
              <a:rPr lang="en-IE" dirty="0"/>
              <a:t> </a:t>
            </a:r>
            <a:r>
              <a:rPr lang="en-IE" sz="1200" b="0" i="0" u="none" strike="noStrike" kern="1200" dirty="0">
                <a:solidFill>
                  <a:schemeClr val="tx1"/>
                </a:solidFill>
                <a:effectLst/>
                <a:latin typeface="+mn-lt"/>
                <a:ea typeface="+mn-ea"/>
                <a:cs typeface="+mn-cs"/>
              </a:rPr>
              <a:t>rural</a:t>
            </a:r>
            <a:r>
              <a:rPr lang="en-IE" dirty="0"/>
              <a:t> </a:t>
            </a:r>
            <a:r>
              <a:rPr lang="en-IE" sz="1200" b="0" i="0" u="none" strike="noStrike" kern="1200" dirty="0">
                <a:solidFill>
                  <a:schemeClr val="tx1"/>
                </a:solidFill>
                <a:effectLst/>
                <a:latin typeface="+mn-lt"/>
                <a:ea typeface="+mn-ea"/>
                <a:cs typeface="+mn-cs"/>
              </a:rPr>
              <a:t>C</a:t>
            </a:r>
            <a:r>
              <a:rPr lang="en-IE" dirty="0"/>
              <a:t> </a:t>
            </a:r>
            <a:r>
              <a:rPr lang="en-IE" sz="1200" b="0" i="0" u="none" strike="noStrike" kern="1200" dirty="0" err="1">
                <a:solidFill>
                  <a:schemeClr val="tx1"/>
                </a:solidFill>
                <a:effectLst/>
                <a:latin typeface="+mn-lt"/>
                <a:ea typeface="+mn-ea"/>
                <a:cs typeface="+mn-cs"/>
              </a:rPr>
              <a:t>Prin</a:t>
            </a:r>
            <a:r>
              <a:rPr lang="en-IE" dirty="0"/>
              <a:t> </a:t>
            </a:r>
            <a:r>
              <a:rPr lang="en-IE" sz="1200" b="0" i="0" u="none" strike="noStrike" kern="1200" dirty="0">
                <a:solidFill>
                  <a:schemeClr val="tx1"/>
                </a:solidFill>
                <a:effectLst/>
                <a:latin typeface="+mn-lt"/>
                <a:ea typeface="+mn-ea"/>
                <a:cs typeface="+mn-cs"/>
              </a:rPr>
              <a:t>rural</a:t>
            </a:r>
            <a:r>
              <a:rPr lang="en-IE" dirty="0"/>
              <a:t> </a:t>
            </a:r>
            <a:r>
              <a:rPr lang="en-IE" sz="1200" b="0" i="0" u="none" strike="noStrike" kern="1200" dirty="0">
                <a:solidFill>
                  <a:schemeClr val="tx1"/>
                </a:solidFill>
                <a:effectLst/>
                <a:latin typeface="+mn-lt"/>
                <a:ea typeface="+mn-ea"/>
                <a:cs typeface="+mn-cs"/>
              </a:rPr>
              <a:t>VEC</a:t>
            </a:r>
            <a:r>
              <a:rPr lang="en-IE" dirty="0"/>
              <a:t> </a:t>
            </a:r>
            <a:r>
              <a:rPr lang="en-IE" sz="1200" b="0" i="0" u="none" strike="noStrike" kern="1200" dirty="0">
                <a:solidFill>
                  <a:schemeClr val="tx1"/>
                </a:solidFill>
                <a:effectLst/>
                <a:latin typeface="+mn-lt"/>
                <a:ea typeface="+mn-ea"/>
                <a:cs typeface="+mn-cs"/>
              </a:rPr>
              <a:t>Teach</a:t>
            </a:r>
            <a:r>
              <a:rPr lang="en-IE" dirty="0"/>
              <a:t> </a:t>
            </a:r>
            <a:r>
              <a:rPr lang="en-IE" sz="1200" b="0" i="0" u="none" strike="noStrike" kern="1200" dirty="0">
                <a:solidFill>
                  <a:schemeClr val="tx1"/>
                </a:solidFill>
                <a:effectLst/>
                <a:latin typeface="+mn-lt"/>
                <a:ea typeface="+mn-ea"/>
                <a:cs typeface="+mn-cs"/>
              </a:rPr>
              <a:t>rural</a:t>
            </a:r>
            <a:r>
              <a:rPr lang="en-IE" dirty="0"/>
              <a:t> </a:t>
            </a:r>
            <a:r>
              <a:rPr lang="en-IE" sz="1200" b="0" i="0" u="none" strike="noStrike" kern="1200" dirty="0">
                <a:solidFill>
                  <a:schemeClr val="tx1"/>
                </a:solidFill>
                <a:effectLst/>
                <a:latin typeface="+mn-lt"/>
                <a:ea typeface="+mn-ea"/>
                <a:cs typeface="+mn-cs"/>
              </a:rPr>
              <a:t>Sec</a:t>
            </a:r>
            <a:r>
              <a:rPr lang="en-IE" dirty="0"/>
              <a:t> </a:t>
            </a:r>
            <a:r>
              <a:rPr lang="en-IE" sz="1200" b="0" i="0" u="none" strike="noStrike" kern="1200" dirty="0">
                <a:solidFill>
                  <a:schemeClr val="tx1"/>
                </a:solidFill>
                <a:effectLst/>
                <a:latin typeface="+mn-lt"/>
                <a:ea typeface="+mn-ea"/>
                <a:cs typeface="+mn-cs"/>
              </a:rPr>
              <a:t>Teach</a:t>
            </a:r>
            <a:r>
              <a:rPr lang="en-IE" dirty="0"/>
              <a:t> </a:t>
            </a:r>
            <a:r>
              <a:rPr lang="en-IE" sz="1200" b="0" i="0" u="none" strike="noStrike" kern="1200" dirty="0">
                <a:solidFill>
                  <a:schemeClr val="tx1"/>
                </a:solidFill>
                <a:effectLst/>
                <a:latin typeface="+mn-lt"/>
                <a:ea typeface="+mn-ea"/>
                <a:cs typeface="+mn-cs"/>
              </a:rPr>
              <a:t>rural</a:t>
            </a:r>
            <a:r>
              <a:rPr lang="en-IE" dirty="0"/>
              <a:t> </a:t>
            </a:r>
            <a:r>
              <a:rPr lang="en-IE" sz="1200" b="0" i="0" u="none" strike="noStrike" kern="1200" dirty="0">
                <a:solidFill>
                  <a:schemeClr val="tx1"/>
                </a:solidFill>
                <a:effectLst/>
                <a:latin typeface="+mn-lt"/>
                <a:ea typeface="+mn-ea"/>
                <a:cs typeface="+mn-cs"/>
              </a:rPr>
              <a:t>C</a:t>
            </a:r>
            <a:r>
              <a:rPr lang="en-IE" dirty="0"/>
              <a:t> </a:t>
            </a:r>
            <a:r>
              <a:rPr lang="en-IE" sz="1200" b="0" i="0" u="none" strike="noStrike" kern="1200" dirty="0">
                <a:solidFill>
                  <a:schemeClr val="tx1"/>
                </a:solidFill>
                <a:effectLst/>
                <a:latin typeface="+mn-lt"/>
                <a:ea typeface="+mn-ea"/>
                <a:cs typeface="+mn-cs"/>
              </a:rPr>
              <a:t>Teach</a:t>
            </a:r>
            <a:r>
              <a:rPr lang="en-IE" dirty="0"/>
              <a:t> </a:t>
            </a:r>
            <a:r>
              <a:rPr lang="en-IE" sz="1200" b="0" i="0" u="none" strike="noStrike" kern="1200" dirty="0">
                <a:solidFill>
                  <a:schemeClr val="tx1"/>
                </a:solidFill>
                <a:effectLst/>
                <a:latin typeface="+mn-lt"/>
                <a:ea typeface="+mn-ea"/>
                <a:cs typeface="+mn-cs"/>
              </a:rPr>
              <a:t>rural</a:t>
            </a:r>
            <a:r>
              <a:rPr lang="en-IE" dirty="0"/>
              <a:t> </a:t>
            </a:r>
            <a:r>
              <a:rPr lang="en-IE" sz="1200" b="0" i="0" u="none" strike="noStrike" kern="1200" dirty="0">
                <a:solidFill>
                  <a:schemeClr val="tx1"/>
                </a:solidFill>
                <a:effectLst/>
                <a:latin typeface="+mn-lt"/>
                <a:ea typeface="+mn-ea"/>
                <a:cs typeface="+mn-cs"/>
              </a:rPr>
              <a:t>VEC</a:t>
            </a:r>
            <a:r>
              <a:rPr lang="en-IE" dirty="0"/>
              <a:t> </a:t>
            </a:r>
            <a:r>
              <a:rPr lang="en-IE" sz="1200" b="0" i="0" u="none" strike="noStrike" kern="1200" dirty="0" err="1">
                <a:solidFill>
                  <a:schemeClr val="tx1"/>
                </a:solidFill>
                <a:effectLst/>
                <a:latin typeface="+mn-lt"/>
                <a:ea typeface="+mn-ea"/>
                <a:cs typeface="+mn-cs"/>
              </a:rPr>
              <a:t>Prin</a:t>
            </a:r>
            <a:r>
              <a:rPr lang="en-IE" dirty="0"/>
              <a:t> </a:t>
            </a:r>
            <a:r>
              <a:rPr lang="en-IE" sz="1200" b="0" i="0" u="none" strike="noStrike" kern="1200" dirty="0">
                <a:solidFill>
                  <a:schemeClr val="tx1"/>
                </a:solidFill>
                <a:effectLst/>
                <a:latin typeface="+mn-lt"/>
                <a:ea typeface="+mn-ea"/>
                <a:cs typeface="+mn-cs"/>
              </a:rPr>
              <a:t>Urban</a:t>
            </a:r>
            <a:r>
              <a:rPr lang="en-IE" dirty="0"/>
              <a:t> </a:t>
            </a:r>
            <a:r>
              <a:rPr lang="en-IE" sz="1200" b="0" i="0" u="none" strike="noStrike" kern="1200" dirty="0">
                <a:solidFill>
                  <a:schemeClr val="tx1"/>
                </a:solidFill>
                <a:effectLst/>
                <a:latin typeface="+mn-lt"/>
                <a:ea typeface="+mn-ea"/>
                <a:cs typeface="+mn-cs"/>
              </a:rPr>
              <a:t>Teacher</a:t>
            </a:r>
            <a:r>
              <a:rPr lang="en-IE" dirty="0"/>
              <a:t> </a:t>
            </a:r>
            <a:r>
              <a:rPr lang="en-IE" sz="1200" b="0" i="0" u="none" strike="noStrike" kern="1200" dirty="0">
                <a:solidFill>
                  <a:schemeClr val="tx1"/>
                </a:solidFill>
                <a:effectLst/>
                <a:latin typeface="+mn-lt"/>
                <a:ea typeface="+mn-ea"/>
                <a:cs typeface="+mn-cs"/>
              </a:rPr>
              <a:t>Urban</a:t>
            </a:r>
            <a:r>
              <a:rPr lang="en-IE" dirty="0"/>
              <a:t> </a:t>
            </a:r>
            <a:r>
              <a:rPr lang="en-IE" sz="1200" b="0" i="0" u="none" strike="noStrike" kern="1200" dirty="0">
                <a:solidFill>
                  <a:schemeClr val="tx1"/>
                </a:solidFill>
                <a:effectLst/>
                <a:latin typeface="+mn-lt"/>
                <a:ea typeface="+mn-ea"/>
                <a:cs typeface="+mn-cs"/>
              </a:rPr>
              <a:t>Teacher</a:t>
            </a:r>
            <a:r>
              <a:rPr lang="en-IE" dirty="0"/>
              <a:t> </a:t>
            </a:r>
            <a:r>
              <a:rPr lang="en-IE" sz="1200" b="0" i="0" u="none" strike="noStrike" kern="1200" dirty="0" err="1">
                <a:solidFill>
                  <a:schemeClr val="tx1"/>
                </a:solidFill>
                <a:effectLst/>
                <a:latin typeface="+mn-lt"/>
                <a:ea typeface="+mn-ea"/>
                <a:cs typeface="+mn-cs"/>
              </a:rPr>
              <a:t>Rual</a:t>
            </a:r>
            <a:r>
              <a:rPr lang="en-IE" dirty="0"/>
              <a:t> </a:t>
            </a:r>
            <a:r>
              <a:rPr lang="en-IE" sz="1200" b="0" i="0" u="none" strike="noStrike" kern="1200" dirty="0">
                <a:solidFill>
                  <a:schemeClr val="tx1"/>
                </a:solidFill>
                <a:effectLst/>
                <a:latin typeface="+mn-lt"/>
                <a:ea typeface="+mn-ea"/>
                <a:cs typeface="+mn-cs"/>
              </a:rPr>
              <a:t>Teacher</a:t>
            </a:r>
            <a:r>
              <a:rPr lang="en-IE" dirty="0"/>
              <a:t> </a:t>
            </a:r>
            <a:r>
              <a:rPr lang="en-IE" sz="1200" b="0" i="0" u="none" strike="noStrike" kern="1200" dirty="0">
                <a:solidFill>
                  <a:schemeClr val="tx1"/>
                </a:solidFill>
                <a:effectLst/>
                <a:latin typeface="+mn-lt"/>
                <a:ea typeface="+mn-ea"/>
                <a:cs typeface="+mn-cs"/>
              </a:rPr>
              <a:t>Urban</a:t>
            </a:r>
            <a:r>
              <a:rPr lang="en-IE" dirty="0"/>
              <a:t> </a:t>
            </a:r>
          </a:p>
          <a:p>
            <a:endParaRPr lang="en-IE" dirty="0"/>
          </a:p>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12</a:t>
            </a:fld>
            <a:endParaRPr lang="en-IE"/>
          </a:p>
        </p:txBody>
      </p:sp>
    </p:spTree>
    <p:extLst>
      <p:ext uri="{BB962C8B-B14F-4D97-AF65-F5344CB8AC3E}">
        <p14:creationId xmlns:p14="http://schemas.microsoft.com/office/powerpoint/2010/main" val="101828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14</a:t>
            </a:fld>
            <a:endParaRPr lang="en-IE"/>
          </a:p>
        </p:txBody>
      </p:sp>
    </p:spTree>
    <p:extLst>
      <p:ext uri="{BB962C8B-B14F-4D97-AF65-F5344CB8AC3E}">
        <p14:creationId xmlns:p14="http://schemas.microsoft.com/office/powerpoint/2010/main" val="38771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2FBCFD-8A27-4C1E-AD3B-060DC7CB540F}" type="slidenum">
              <a:rPr lang="en-IE" smtClean="0"/>
              <a:t>15</a:t>
            </a:fld>
            <a:endParaRPr lang="en-IE"/>
          </a:p>
        </p:txBody>
      </p:sp>
    </p:spTree>
    <p:extLst>
      <p:ext uri="{BB962C8B-B14F-4D97-AF65-F5344CB8AC3E}">
        <p14:creationId xmlns:p14="http://schemas.microsoft.com/office/powerpoint/2010/main" val="26426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42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86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73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35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74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9" name="Rectangle 8"/>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44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11" name="Rectangle 10"/>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63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7" name="Rectangle 6"/>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71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6" name="Rectangle 5"/>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35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9" name="Rectangle 8"/>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24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9" name="Rectangle 8"/>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userDrawn="1"/>
        </p:nvPicPr>
        <p:blipFill>
          <a:blip r:embed="rId2" cstate="print">
            <a:clrChange>
              <a:clrFrom>
                <a:srgbClr val="FFFFFF"/>
              </a:clrFrom>
              <a:clrTo>
                <a:srgbClr val="FFFFFF">
                  <a:alpha val="0"/>
                </a:srgbClr>
              </a:clrTo>
            </a:clrChange>
            <a:lum bright="80000" contrast="-70000"/>
            <a:grayscl/>
            <a:biLevel thresh="50000"/>
            <a:extLst>
              <a:ext uri="{28A0092B-C50C-407E-A947-70E740481C1C}">
                <a14:useLocalDpi xmlns:a14="http://schemas.microsoft.com/office/drawing/2010/main" val="0"/>
              </a:ext>
            </a:extLst>
          </a:blip>
          <a:srcRect/>
          <a:stretch>
            <a:fillRect/>
          </a:stretch>
        </p:blipFill>
        <p:spPr bwMode="auto">
          <a:xfrm>
            <a:off x="8124692" y="-4066"/>
            <a:ext cx="105372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13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E7EE2-3574-41DF-8CC5-12F6FE4ADE04}" type="datetimeFigureOut">
              <a:rPr lang="en-US" smtClean="0"/>
              <a:t>4/5/2022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995E1-2B89-427C-9E4C-FC106F2D5533}" type="slidenum">
              <a:rPr lang="en-US" smtClean="0"/>
              <a:t>‹#›</a:t>
            </a:fld>
            <a:endParaRPr lang="en-US"/>
          </a:p>
        </p:txBody>
      </p:sp>
    </p:spTree>
    <p:extLst>
      <p:ext uri="{BB962C8B-B14F-4D97-AF65-F5344CB8AC3E}">
        <p14:creationId xmlns:p14="http://schemas.microsoft.com/office/powerpoint/2010/main" val="396980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8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3.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4.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5.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6.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5.png"/><Relationship Id="rId4" Type="http://schemas.openxmlformats.org/officeDocument/2006/relationships/image" Target="../media/image34.emf"/><Relationship Id="rId9" Type="http://schemas.microsoft.com/office/2007/relationships/diagramDrawing" Target="../diagrams/drawing1.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emf"/><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emf"/><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4.emf"/><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8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gi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398" y="3581400"/>
            <a:ext cx="8839201" cy="1323439"/>
          </a:xfrm>
          <a:prstGeom prst="rect">
            <a:avLst/>
          </a:prstGeom>
          <a:noFill/>
        </p:spPr>
        <p:txBody>
          <a:bodyPr wrap="square" rtlCol="0">
            <a:spAutoFit/>
          </a:bodyPr>
          <a:lstStyle/>
          <a:p>
            <a:pPr marL="2684463" indent="-2684463"/>
            <a:r>
              <a:rPr lang="en-US" sz="1600" b="1" dirty="0"/>
              <a:t>Title of Paper:	</a:t>
            </a:r>
            <a:r>
              <a:rPr lang="en-GB" sz="1600" dirty="0"/>
              <a:t>The challenges and opportunities Polycentric Evaluation in Ireland  </a:t>
            </a:r>
            <a:r>
              <a:rPr lang="en-GB" sz="1600" b="1" dirty="0"/>
              <a:t>(And Elsewhere)</a:t>
            </a:r>
            <a:endParaRPr lang="en-IE" sz="1600" b="1" i="1" dirty="0"/>
          </a:p>
          <a:p>
            <a:pPr marL="2684463" indent="-2684463"/>
            <a:r>
              <a:rPr lang="en-IE" sz="1600" b="1" dirty="0"/>
              <a:t>Date:	</a:t>
            </a:r>
            <a:r>
              <a:rPr lang="en-IE" sz="1600" dirty="0"/>
              <a:t>05-04-2022</a:t>
            </a:r>
            <a:endParaRPr lang="en-IE" sz="1600" i="1" dirty="0"/>
          </a:p>
          <a:p>
            <a:pPr marL="2684463" indent="-2684463"/>
            <a:r>
              <a:rPr lang="en-IE" sz="1600" b="1" dirty="0"/>
              <a:t>Time:	</a:t>
            </a:r>
            <a:r>
              <a:rPr lang="en-IE" sz="1600" dirty="0"/>
              <a:t>9.30 -10.00 </a:t>
            </a:r>
          </a:p>
          <a:p>
            <a:endParaRPr lang="en-US" sz="1600" dirty="0"/>
          </a:p>
        </p:txBody>
      </p:sp>
      <p:pic>
        <p:nvPicPr>
          <p:cNvPr id="2" name="Picture 1"/>
          <p:cNvPicPr>
            <a:picLocks noChangeAspect="1"/>
          </p:cNvPicPr>
          <p:nvPr/>
        </p:nvPicPr>
        <p:blipFill rotWithShape="1">
          <a:blip r:embed="rId4"/>
          <a:srcRect l="37000" t="22445" r="49500" b="72222"/>
          <a:stretch/>
        </p:blipFill>
        <p:spPr>
          <a:xfrm>
            <a:off x="6934200" y="0"/>
            <a:ext cx="2057400" cy="685800"/>
          </a:xfrm>
          <a:prstGeom prst="rect">
            <a:avLst/>
          </a:prstGeom>
        </p:spPr>
      </p:pic>
      <p:pic>
        <p:nvPicPr>
          <p:cNvPr id="3" name="Picture 2">
            <a:extLst>
              <a:ext uri="{FF2B5EF4-FFF2-40B4-BE49-F238E27FC236}">
                <a16:creationId xmlns:a16="http://schemas.microsoft.com/office/drawing/2014/main" id="{8F577A93-4D61-4DFD-B6A0-670497415600}"/>
              </a:ext>
            </a:extLst>
          </p:cNvPr>
          <p:cNvPicPr>
            <a:picLocks noChangeAspect="1"/>
          </p:cNvPicPr>
          <p:nvPr/>
        </p:nvPicPr>
        <p:blipFill>
          <a:blip r:embed="rId5"/>
          <a:stretch>
            <a:fillRect/>
          </a:stretch>
        </p:blipFill>
        <p:spPr>
          <a:xfrm>
            <a:off x="3429000" y="1001471"/>
            <a:ext cx="1985108" cy="2167738"/>
          </a:xfrm>
          <a:prstGeom prst="rect">
            <a:avLst/>
          </a:prstGeom>
        </p:spPr>
      </p:pic>
    </p:spTree>
    <p:custDataLst>
      <p:tags r:id="rId1"/>
    </p:custDataLst>
    <p:extLst>
      <p:ext uri="{BB962C8B-B14F-4D97-AF65-F5344CB8AC3E}">
        <p14:creationId xmlns:p14="http://schemas.microsoft.com/office/powerpoint/2010/main" val="16007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297064" y="971490"/>
                <a:ext cx="36576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𝑻𝒉𝒆</m:t>
                      </m:r>
                      <m:r>
                        <a:rPr lang="en-IE" sz="2000" b="1" i="1" smtClean="0">
                          <a:latin typeface="Cambria Math" panose="02040503050406030204" pitchFamily="18" charset="0"/>
                        </a:rPr>
                        <m:t> </m:t>
                      </m:r>
                      <m:r>
                        <a:rPr lang="en-IE" sz="2000" b="1" i="1" smtClean="0">
                          <a:latin typeface="Cambria Math" panose="02040503050406030204" pitchFamily="18" charset="0"/>
                        </a:rPr>
                        <m:t>𝒓𝒊𝒔𝒆</m:t>
                      </m:r>
                      <m:r>
                        <a:rPr lang="en-IE" sz="2000" b="1" i="1" smtClean="0">
                          <a:latin typeface="Cambria Math" panose="02040503050406030204" pitchFamily="18" charset="0"/>
                        </a:rPr>
                        <m:t> </m:t>
                      </m:r>
                      <m:r>
                        <a:rPr lang="en-IE" sz="2000" b="1" i="1" smtClean="0">
                          <a:latin typeface="Cambria Math" panose="02040503050406030204" pitchFamily="18" charset="0"/>
                        </a:rPr>
                        <m:t>𝒐𝒇</m:t>
                      </m:r>
                      <m:r>
                        <a:rPr lang="en-IE" sz="2000" b="1" i="1" smtClean="0">
                          <a:latin typeface="Cambria Math" panose="02040503050406030204" pitchFamily="18" charset="0"/>
                        </a:rPr>
                        <m:t> </m:t>
                      </m:r>
                      <m:r>
                        <a:rPr lang="en-IE" sz="2000" b="1" i="1" smtClean="0">
                          <a:latin typeface="Cambria Math" panose="02040503050406030204" pitchFamily="18" charset="0"/>
                        </a:rPr>
                        <m:t>𝒆𝒅𝒖𝒄𝒂𝒕𝒊𝒐𝒏</m:t>
                      </m:r>
                      <m:r>
                        <a:rPr lang="en-IE" sz="2000" b="1" i="1" smtClean="0">
                          <a:latin typeface="Cambria Math" panose="02040503050406030204" pitchFamily="18" charset="0"/>
                        </a:rPr>
                        <m:t> </m:t>
                      </m:r>
                      <m:r>
                        <a:rPr lang="en-IE" sz="2000" b="1" i="1" smtClean="0">
                          <a:latin typeface="Cambria Math" panose="02040503050406030204" pitchFamily="18" charset="0"/>
                        </a:rPr>
                        <m:t>𝑵𝒆𝒕𝒘𝒐𝒓𝒌𝒔</m:t>
                      </m:r>
                      <m:r>
                        <a:rPr lang="en-IE" sz="2000" b="1" i="1" smtClean="0">
                          <a:latin typeface="Cambria Math" panose="02040503050406030204" pitchFamily="18" charset="0"/>
                        </a:rPr>
                        <m:t> </m:t>
                      </m:r>
                    </m:oMath>
                  </m:oMathPara>
                </a14:m>
                <a:endParaRPr lang="en-IE" sz="20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𝒊𝒏</m:t>
                      </m:r>
                      <m:r>
                        <a:rPr lang="en-IE" sz="2000" b="1" i="1" smtClean="0">
                          <a:latin typeface="Cambria Math" panose="02040503050406030204" pitchFamily="18" charset="0"/>
                        </a:rPr>
                        <m:t> </m:t>
                      </m:r>
                      <m:r>
                        <a:rPr lang="en-IE" sz="2000" b="1" i="1" smtClean="0">
                          <a:latin typeface="Cambria Math" panose="02040503050406030204" pitchFamily="18" charset="0"/>
                        </a:rPr>
                        <m:t>𝑰𝒓𝒆𝒍𝒂𝒏𝒅</m:t>
                      </m:r>
                    </m:oMath>
                  </m:oMathPara>
                </a14:m>
                <a:endParaRPr lang="en-US" sz="2800" b="1" i="1"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297064" y="971490"/>
                <a:ext cx="3657600" cy="707886"/>
              </a:xfrm>
              <a:prstGeom prst="rect">
                <a:avLst/>
              </a:prstGeom>
              <a:blipFill>
                <a:blip r:embed="rId4"/>
                <a:stretch>
                  <a:fillRect l="-7833" r="-5167"/>
                </a:stretch>
              </a:blipFill>
            </p:spPr>
            <p:txBody>
              <a:bodyPr/>
              <a:lstStyle/>
              <a:p>
                <a:r>
                  <a:rPr lang="en-IE">
                    <a:noFill/>
                  </a:rPr>
                  <a:t> </a:t>
                </a:r>
              </a:p>
            </p:txBody>
          </p:sp>
        </mc:Fallback>
      </mc:AlternateContent>
      <p:sp>
        <p:nvSpPr>
          <p:cNvPr id="7" name="TextBox 6"/>
          <p:cNvSpPr txBox="1"/>
          <p:nvPr/>
        </p:nvSpPr>
        <p:spPr>
          <a:xfrm>
            <a:off x="5262345" y="1524000"/>
            <a:ext cx="3656759" cy="4524315"/>
          </a:xfrm>
          <a:prstGeom prst="rect">
            <a:avLst/>
          </a:prstGeom>
          <a:noFill/>
        </p:spPr>
        <p:txBody>
          <a:bodyPr wrap="square" rtlCol="0">
            <a:spAutoFit/>
          </a:bodyPr>
          <a:lstStyle/>
          <a:p>
            <a:pPr lvl="0">
              <a:defRPr/>
            </a:pPr>
            <a:endParaRPr lang="en-IE" sz="1600" kern="0" dirty="0">
              <a:solidFill>
                <a:sysClr val="windowText" lastClr="000000"/>
              </a:solidFill>
              <a:latin typeface="Arial" panose="020B0604020202020204" pitchFamily="34" charset="0"/>
              <a:cs typeface="Arial" panose="020B0604020202020204" pitchFamily="34" charset="0"/>
            </a:endParaRPr>
          </a:p>
          <a:p>
            <a:pPr lvl="0">
              <a:defRPr/>
            </a:pPr>
            <a:r>
              <a:rPr lang="en-IE" sz="1600" kern="0" dirty="0">
                <a:solidFill>
                  <a:sysClr val="windowText" lastClr="000000"/>
                </a:solidFill>
                <a:latin typeface="Arial" panose="020B0604020202020204" pitchFamily="34" charset="0"/>
                <a:cs typeface="Arial" panose="020B0604020202020204" pitchFamily="34" charset="0"/>
              </a:rPr>
              <a:t>We will incentivise voluntary school participation in new </a:t>
            </a:r>
            <a:r>
              <a:rPr lang="en-IE" sz="1600" b="1" kern="0" dirty="0">
                <a:solidFill>
                  <a:sysClr val="windowText" lastClr="000000"/>
                </a:solidFill>
                <a:latin typeface="Arial" panose="020B0604020202020204" pitchFamily="34" charset="0"/>
                <a:cs typeface="Arial" panose="020B0604020202020204" pitchFamily="34" charset="0"/>
              </a:rPr>
              <a:t>“Local Education Clusters” </a:t>
            </a:r>
            <a:r>
              <a:rPr lang="en-IE" sz="1600" kern="0" dirty="0">
                <a:solidFill>
                  <a:sysClr val="windowText" lastClr="000000"/>
                </a:solidFill>
                <a:latin typeface="Arial" panose="020B0604020202020204" pitchFamily="34" charset="0"/>
                <a:cs typeface="Arial" panose="020B0604020202020204" pitchFamily="34" charset="0"/>
              </a:rPr>
              <a:t>that encourage schools to </a:t>
            </a:r>
          </a:p>
          <a:p>
            <a:pPr lvl="0">
              <a:defRPr/>
            </a:pPr>
            <a:endParaRPr lang="en-IE" sz="1600" kern="0" dirty="0">
              <a:solidFill>
                <a:sysClr val="windowText" lastClr="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IE" sz="1600" b="1" kern="0" dirty="0">
                <a:solidFill>
                  <a:sysClr val="windowText" lastClr="000000"/>
                </a:solidFill>
                <a:latin typeface="Arial" panose="020B0604020202020204" pitchFamily="34" charset="0"/>
                <a:cs typeface="Arial" panose="020B0604020202020204" pitchFamily="34" charset="0"/>
              </a:rPr>
              <a:t>improve student outcomes </a:t>
            </a:r>
            <a:r>
              <a:rPr lang="en-IE" sz="1600" kern="0" dirty="0">
                <a:solidFill>
                  <a:sysClr val="windowText" lastClr="000000"/>
                </a:solidFill>
                <a:latin typeface="Arial" panose="020B0604020202020204" pitchFamily="34" charset="0"/>
                <a:cs typeface="Arial" panose="020B0604020202020204" pitchFamily="34" charset="0"/>
              </a:rPr>
              <a:t>by sharing best practice and school improvement experiences,</a:t>
            </a:r>
          </a:p>
          <a:p>
            <a:pPr lvl="0">
              <a:defRPr/>
            </a:pPr>
            <a:r>
              <a:rPr lang="en-IE" sz="1600" kern="0" dirty="0">
                <a:solidFill>
                  <a:sysClr val="windowText" lastClr="000000"/>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defRPr/>
            </a:pPr>
            <a:r>
              <a:rPr lang="en-IE" sz="1600" b="1" kern="0" dirty="0">
                <a:solidFill>
                  <a:sysClr val="windowText" lastClr="000000"/>
                </a:solidFill>
                <a:latin typeface="Arial" panose="020B0604020202020204" pitchFamily="34" charset="0"/>
                <a:cs typeface="Arial" panose="020B0604020202020204" pitchFamily="34" charset="0"/>
              </a:rPr>
              <a:t>foster collaborative </a:t>
            </a:r>
            <a:r>
              <a:rPr lang="en-IE" sz="1600" kern="0" dirty="0">
                <a:solidFill>
                  <a:sysClr val="windowText" lastClr="000000"/>
                </a:solidFill>
                <a:latin typeface="Arial" panose="020B0604020202020204" pitchFamily="34" charset="0"/>
                <a:cs typeface="Arial" panose="020B0604020202020204" pitchFamily="34" charset="0"/>
              </a:rPr>
              <a:t>in and </a:t>
            </a:r>
            <a:r>
              <a:rPr lang="en-IE" sz="1600" b="1" kern="0" dirty="0">
                <a:solidFill>
                  <a:sysClr val="windowText" lastClr="000000"/>
                </a:solidFill>
                <a:latin typeface="Arial" panose="020B0604020202020204" pitchFamily="34" charset="0"/>
                <a:cs typeface="Arial" panose="020B0604020202020204" pitchFamily="34" charset="0"/>
              </a:rPr>
              <a:t>out-of-hours initiatives</a:t>
            </a:r>
            <a:r>
              <a:rPr lang="en-IE" sz="1600" kern="0" dirty="0">
                <a:solidFill>
                  <a:sysClr val="windowText" lastClr="000000"/>
                </a:solidFill>
                <a:latin typeface="Arial" panose="020B0604020202020204" pitchFamily="34" charset="0"/>
                <a:cs typeface="Arial" panose="020B0604020202020204" pitchFamily="34" charset="0"/>
              </a:rPr>
              <a:t>, staff peer mentoring and leadership, </a:t>
            </a:r>
          </a:p>
          <a:p>
            <a:pPr marL="285750" lvl="0" indent="-285750">
              <a:buFont typeface="Arial" panose="020B0604020202020204" pitchFamily="34" charset="0"/>
              <a:buChar char="•"/>
              <a:defRPr/>
            </a:pPr>
            <a:endParaRPr lang="en-IE" sz="1600" kern="0" dirty="0">
              <a:solidFill>
                <a:sysClr val="windowText" lastClr="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IE" sz="1600" kern="0" dirty="0">
                <a:solidFill>
                  <a:sysClr val="windowText" lastClr="000000"/>
                </a:solidFill>
                <a:latin typeface="Arial" panose="020B0604020202020204" pitchFamily="34" charset="0"/>
                <a:cs typeface="Arial" panose="020B0604020202020204" pitchFamily="34" charset="0"/>
              </a:rPr>
              <a:t>and that allow for </a:t>
            </a:r>
            <a:r>
              <a:rPr lang="en-IE" sz="1600" b="1" kern="0" dirty="0">
                <a:solidFill>
                  <a:srgbClr val="FF0000"/>
                </a:solidFill>
                <a:latin typeface="Arial" panose="020B0604020202020204" pitchFamily="34" charset="0"/>
                <a:cs typeface="Arial" panose="020B0604020202020204" pitchFamily="34" charset="0"/>
              </a:rPr>
              <a:t>cost reductions through economies of scale</a:t>
            </a:r>
          </a:p>
          <a:p>
            <a:pPr marL="285750" lvl="0" indent="-285750">
              <a:buFont typeface="Arial" panose="020B0604020202020204" pitchFamily="34" charset="0"/>
              <a:buChar char="•"/>
              <a:defRPr/>
            </a:pPr>
            <a:endParaRPr lang="en-IE" sz="1600" b="1" kern="0" dirty="0">
              <a:solidFill>
                <a:sysClr val="windowText" lastClr="000000"/>
              </a:solidFill>
              <a:latin typeface="Arial" panose="020B0604020202020204" pitchFamily="34" charset="0"/>
              <a:cs typeface="Arial" panose="020B0604020202020204" pitchFamily="34" charset="0"/>
            </a:endParaRPr>
          </a:p>
          <a:p>
            <a:pPr marL="273050" lvl="0">
              <a:defRPr/>
            </a:pPr>
            <a:r>
              <a:rPr lang="en-IE" sz="1600" b="1" kern="0" dirty="0">
                <a:solidFill>
                  <a:sysClr val="windowText" lastClr="000000"/>
                </a:solidFill>
                <a:latin typeface="Arial" panose="020B0604020202020204" pitchFamily="34" charset="0"/>
                <a:cs typeface="Arial" panose="020B0604020202020204" pitchFamily="34" charset="0"/>
              </a:rPr>
              <a:t>(Government of Ireland, 2016)</a:t>
            </a:r>
          </a:p>
          <a:p>
            <a:pPr marL="285750" lvl="0" indent="-285750">
              <a:buFont typeface="Arial" panose="020B0604020202020204" pitchFamily="34" charset="0"/>
              <a:buChar char="•"/>
              <a:defRPr/>
            </a:pPr>
            <a:endParaRPr lang="en-IE" sz="1600" kern="0" dirty="0">
              <a:solidFill>
                <a:sysClr val="windowText" lastClr="0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5"/>
          <a:srcRect l="22445" t="23333" r="42841" b="14445"/>
          <a:stretch/>
        </p:blipFill>
        <p:spPr>
          <a:xfrm>
            <a:off x="776077" y="1171545"/>
            <a:ext cx="3795923" cy="4594990"/>
          </a:xfrm>
          <a:prstGeom prst="rect">
            <a:avLst/>
          </a:prstGeom>
        </p:spPr>
      </p:pic>
    </p:spTree>
    <p:custDataLst>
      <p:tags r:id="rId1"/>
    </p:custDataLst>
    <p:extLst>
      <p:ext uri="{BB962C8B-B14F-4D97-AF65-F5344CB8AC3E}">
        <p14:creationId xmlns:p14="http://schemas.microsoft.com/office/powerpoint/2010/main" val="307285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Introduction</a:t>
            </a:r>
            <a:endParaRPr lang="en-IE" sz="2400" dirty="0">
              <a:solidFill>
                <a:schemeClr val="bg1"/>
              </a:solidFill>
            </a:endParaRPr>
          </a:p>
        </p:txBody>
      </p:sp>
      <p:sp>
        <p:nvSpPr>
          <p:cNvPr id="8" name="Rectangle 1"/>
          <p:cNvSpPr>
            <a:spLocks noChangeArrowheads="1"/>
          </p:cNvSpPr>
          <p:nvPr/>
        </p:nvSpPr>
        <p:spPr bwMode="auto">
          <a:xfrm>
            <a:off x="378460" y="2427738"/>
            <a:ext cx="521695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E" altLang="en-US" sz="1800" b="1" dirty="0"/>
              <a:t>Although the priorities of Local Education Networks are many.</a:t>
            </a:r>
          </a:p>
          <a:p>
            <a:pPr>
              <a:spcBef>
                <a:spcPct val="0"/>
              </a:spcBef>
              <a:buFontTx/>
              <a:buNone/>
            </a:pPr>
            <a:endParaRPr lang="en-IE" altLang="en-US" sz="1800" dirty="0"/>
          </a:p>
          <a:p>
            <a:pPr>
              <a:spcBef>
                <a:spcPct val="0"/>
              </a:spcBef>
              <a:buFontTx/>
              <a:buNone/>
            </a:pPr>
            <a:r>
              <a:rPr lang="en-IE" altLang="en-US" sz="1800" dirty="0"/>
              <a:t>There are however, issues that remain</a:t>
            </a:r>
          </a:p>
          <a:p>
            <a:pPr>
              <a:spcBef>
                <a:spcPct val="0"/>
              </a:spcBef>
              <a:buFontTx/>
              <a:buNone/>
            </a:pPr>
            <a:endParaRPr lang="en-IE" altLang="en-US" sz="1800" dirty="0"/>
          </a:p>
          <a:p>
            <a:pPr>
              <a:spcBef>
                <a:spcPct val="0"/>
              </a:spcBef>
              <a:buFontTx/>
              <a:buNone/>
            </a:pPr>
            <a:r>
              <a:rPr lang="en-IE" altLang="en-US" sz="1800" dirty="0"/>
              <a:t>As with any form of incentivised support governments will always require  </a:t>
            </a:r>
            <a:r>
              <a:rPr lang="en-IE" altLang="en-US" sz="1800" b="1" dirty="0"/>
              <a:t>VALUE FOR MONEY</a:t>
            </a:r>
          </a:p>
        </p:txBody>
      </p:sp>
      <p:pic>
        <p:nvPicPr>
          <p:cNvPr id="10" name="Picture 9"/>
          <p:cNvPicPr>
            <a:picLocks noChangeAspect="1"/>
          </p:cNvPicPr>
          <p:nvPr/>
        </p:nvPicPr>
        <p:blipFill rotWithShape="1">
          <a:blip r:embed="rId4"/>
          <a:srcRect l="22445" t="23333" r="42841" b="14445"/>
          <a:stretch/>
        </p:blipFill>
        <p:spPr>
          <a:xfrm>
            <a:off x="5826552" y="1676400"/>
            <a:ext cx="2938988" cy="3557664"/>
          </a:xfrm>
          <a:prstGeom prst="rect">
            <a:avLst/>
          </a:prstGeom>
        </p:spPr>
      </p:pic>
      <p:sp>
        <p:nvSpPr>
          <p:cNvPr id="9" name="TextBox 8">
            <a:extLst>
              <a:ext uri="{FF2B5EF4-FFF2-40B4-BE49-F238E27FC236}">
                <a16:creationId xmlns:a16="http://schemas.microsoft.com/office/drawing/2014/main" id="{A7BD8FA1-5780-453F-83B4-B41D2D1933D3}"/>
              </a:ext>
            </a:extLst>
          </p:cNvPr>
          <p:cNvSpPr txBox="1"/>
          <p:nvPr/>
        </p:nvSpPr>
        <p:spPr>
          <a:xfrm>
            <a:off x="693316" y="1491734"/>
            <a:ext cx="4587240" cy="369332"/>
          </a:xfrm>
          <a:prstGeom prst="rect">
            <a:avLst/>
          </a:prstGeom>
          <a:noFill/>
        </p:spPr>
        <p:txBody>
          <a:bodyPr wrap="square">
            <a:spAutoFit/>
          </a:bodyPr>
          <a:lstStyle/>
          <a:p>
            <a:pPr>
              <a:spcBef>
                <a:spcPct val="0"/>
              </a:spcBef>
              <a:buFontTx/>
              <a:buNone/>
            </a:pPr>
            <a:r>
              <a:rPr lang="en-IE" altLang="en-US" sz="1800" b="1" dirty="0"/>
              <a:t>Unanswered Questions from Polycentric I</a:t>
            </a:r>
          </a:p>
        </p:txBody>
      </p:sp>
    </p:spTree>
    <p:custDataLst>
      <p:tags r:id="rId1"/>
    </p:custDataLst>
    <p:extLst>
      <p:ext uri="{BB962C8B-B14F-4D97-AF65-F5344CB8AC3E}">
        <p14:creationId xmlns:p14="http://schemas.microsoft.com/office/powerpoint/2010/main" val="74488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8533" b="3984"/>
          <a:stretch/>
        </p:blipFill>
        <p:spPr bwMode="auto">
          <a:xfrm>
            <a:off x="0" y="1662722"/>
            <a:ext cx="4572000" cy="38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 name="Rectangle 9"/>
              <p:cNvSpPr/>
              <p:nvPr/>
            </p:nvSpPr>
            <p:spPr>
              <a:xfrm>
                <a:off x="5436567" y="997636"/>
                <a:ext cx="343635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000" b="1" i="1" smtClean="0">
                          <a:solidFill>
                            <a:prstClr val="black"/>
                          </a:solidFill>
                          <a:latin typeface="Cambria Math" panose="02040503050406030204" pitchFamily="18" charset="0"/>
                        </a:rPr>
                        <m:t>𝑷𝒉𝒂𝒔𝒆𝒔</m:t>
                      </m:r>
                      <m:r>
                        <a:rPr lang="en-IE" sz="2000" b="1" i="1" smtClean="0">
                          <a:solidFill>
                            <a:prstClr val="black"/>
                          </a:solidFill>
                          <a:latin typeface="Cambria Math" panose="02040503050406030204" pitchFamily="18" charset="0"/>
                        </a:rPr>
                        <m:t> </m:t>
                      </m:r>
                      <m:r>
                        <a:rPr lang="en-IE" sz="2000" b="1" i="1" smtClean="0">
                          <a:solidFill>
                            <a:prstClr val="black"/>
                          </a:solidFill>
                          <a:latin typeface="Cambria Math" panose="02040503050406030204" pitchFamily="18" charset="0"/>
                        </a:rPr>
                        <m:t>𝒐𝒇</m:t>
                      </m:r>
                      <m:r>
                        <a:rPr lang="en-IE" sz="2000" b="1" i="1" smtClean="0">
                          <a:solidFill>
                            <a:prstClr val="black"/>
                          </a:solidFill>
                          <a:latin typeface="Cambria Math" panose="02040503050406030204" pitchFamily="18" charset="0"/>
                        </a:rPr>
                        <m:t> </m:t>
                      </m:r>
                      <m:r>
                        <a:rPr lang="en-IE" sz="2000" b="1" i="1" smtClean="0">
                          <a:solidFill>
                            <a:prstClr val="black"/>
                          </a:solidFill>
                          <a:latin typeface="Cambria Math" panose="02040503050406030204" pitchFamily="18" charset="0"/>
                        </a:rPr>
                        <m:t>𝒕𝒉𝒆</m:t>
                      </m:r>
                      <m:r>
                        <a:rPr lang="en-IE" sz="2000" b="1" i="1" smtClean="0">
                          <a:solidFill>
                            <a:prstClr val="black"/>
                          </a:solidFill>
                          <a:latin typeface="Cambria Math" panose="02040503050406030204" pitchFamily="18" charset="0"/>
                        </a:rPr>
                        <m:t> </m:t>
                      </m:r>
                      <m:r>
                        <a:rPr lang="en-IE" sz="2000" b="1" i="1" smtClean="0">
                          <a:solidFill>
                            <a:prstClr val="black"/>
                          </a:solidFill>
                          <a:latin typeface="Cambria Math" panose="02040503050406030204" pitchFamily="18" charset="0"/>
                        </a:rPr>
                        <m:t>𝒓𝒆𝒔𝒆𝒂𝒓𝒄𝒉</m:t>
                      </m:r>
                    </m:oMath>
                  </m:oMathPara>
                </a14:m>
                <a:endParaRPr lang="en-IE" sz="2000" b="1" i="1" dirty="0">
                  <a:solidFill>
                    <a:prstClr val="black"/>
                  </a:solidFill>
                  <a:latin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436567" y="997636"/>
                <a:ext cx="3436358" cy="400110"/>
              </a:xfrm>
              <a:prstGeom prst="rect">
                <a:avLst/>
              </a:prstGeom>
              <a:blipFill>
                <a:blip r:embed="rId5"/>
                <a:stretch>
                  <a:fillRect b="-18462"/>
                </a:stretch>
              </a:blipFill>
            </p:spPr>
            <p:txBody>
              <a:bodyPr/>
              <a:lstStyle/>
              <a:p>
                <a:r>
                  <a:rPr lang="en-IE">
                    <a:noFill/>
                  </a:rPr>
                  <a:t> </a:t>
                </a:r>
              </a:p>
            </p:txBody>
          </p:sp>
        </mc:Fallback>
      </mc:AlternateContent>
      <p:sp>
        <p:nvSpPr>
          <p:cNvPr id="11" name="TextBox 10"/>
          <p:cNvSpPr txBox="1"/>
          <p:nvPr/>
        </p:nvSpPr>
        <p:spPr>
          <a:xfrm>
            <a:off x="4876800" y="1580668"/>
            <a:ext cx="4054609" cy="923330"/>
          </a:xfrm>
          <a:prstGeom prst="rect">
            <a:avLst/>
          </a:prstGeom>
          <a:solidFill>
            <a:schemeClr val="bg1"/>
          </a:solidFill>
        </p:spPr>
        <p:txBody>
          <a:bodyPr wrap="square" rtlCol="0">
            <a:spAutoFit/>
          </a:bodyPr>
          <a:lstStyle/>
          <a:p>
            <a:pPr marL="342900" indent="-342900">
              <a:buFont typeface="+mj-lt"/>
              <a:buAutoNum type="arabicPeriod"/>
            </a:pPr>
            <a:r>
              <a:rPr lang="en-IE" b="1" dirty="0"/>
              <a:t>Phase 1: </a:t>
            </a:r>
            <a:r>
              <a:rPr lang="en-IE" dirty="0"/>
              <a:t>Mapping out Educational Networks in Ireland</a:t>
            </a:r>
          </a:p>
          <a:p>
            <a:pPr marL="285750" indent="-285750">
              <a:buFont typeface="Arial" panose="020B0604020202020204" pitchFamily="34" charset="0"/>
              <a:buChar char="•"/>
            </a:pPr>
            <a:endParaRPr lang="en-US" dirty="0"/>
          </a:p>
        </p:txBody>
      </p:sp>
      <p:sp>
        <p:nvSpPr>
          <p:cNvPr id="12" name="TextBox 11"/>
          <p:cNvSpPr txBox="1"/>
          <p:nvPr/>
        </p:nvSpPr>
        <p:spPr>
          <a:xfrm>
            <a:off x="4928904" y="3793158"/>
            <a:ext cx="4002505" cy="1477328"/>
          </a:xfrm>
          <a:prstGeom prst="rect">
            <a:avLst/>
          </a:prstGeom>
          <a:solidFill>
            <a:schemeClr val="bg1"/>
          </a:solidFill>
        </p:spPr>
        <p:txBody>
          <a:bodyPr wrap="square" rtlCol="0">
            <a:spAutoFit/>
          </a:bodyPr>
          <a:lstStyle/>
          <a:p>
            <a:endParaRPr lang="en-US" dirty="0"/>
          </a:p>
          <a:p>
            <a:pPr marL="342900" indent="-342900">
              <a:buFont typeface="+mj-lt"/>
              <a:buAutoNum type="arabicPeriod" startAt="3"/>
            </a:pPr>
            <a:r>
              <a:rPr lang="en-US" b="1" dirty="0"/>
              <a:t>Phase 3: Survey</a:t>
            </a:r>
          </a:p>
          <a:p>
            <a:pPr marL="352425" lvl="1"/>
            <a:r>
              <a:rPr lang="en-US" b="1" dirty="0"/>
              <a:t>320 </a:t>
            </a:r>
            <a:r>
              <a:rPr lang="en-US" dirty="0"/>
              <a:t>Principals and teachers in urban and rural primary/post-primary schools in Ireland</a:t>
            </a:r>
          </a:p>
        </p:txBody>
      </p:sp>
      <p:sp>
        <p:nvSpPr>
          <p:cNvPr id="13" name="TextBox 12"/>
          <p:cNvSpPr txBox="1"/>
          <p:nvPr/>
        </p:nvSpPr>
        <p:spPr>
          <a:xfrm>
            <a:off x="4892810" y="2438400"/>
            <a:ext cx="4038600" cy="1477328"/>
          </a:xfrm>
          <a:prstGeom prst="rect">
            <a:avLst/>
          </a:prstGeom>
          <a:solidFill>
            <a:schemeClr val="bg1"/>
          </a:solidFill>
        </p:spPr>
        <p:txBody>
          <a:bodyPr wrap="square" rtlCol="0">
            <a:spAutoFit/>
          </a:bodyPr>
          <a:lstStyle/>
          <a:p>
            <a:endParaRPr lang="en-US" dirty="0"/>
          </a:p>
          <a:p>
            <a:pPr marL="342900" indent="-342900">
              <a:buFont typeface="+mj-lt"/>
              <a:buAutoNum type="arabicPeriod" startAt="2"/>
            </a:pPr>
            <a:r>
              <a:rPr lang="en-US" b="1" dirty="0"/>
              <a:t>Phase 2: Semi Structured Interviews</a:t>
            </a:r>
          </a:p>
          <a:p>
            <a:pPr marL="352425" lvl="1"/>
            <a:r>
              <a:rPr lang="en-US" b="1" dirty="0"/>
              <a:t>48 (</a:t>
            </a:r>
            <a:r>
              <a:rPr lang="en-US" dirty="0"/>
              <a:t>Principals, Teachers) in urban and rural primary/post-primary schools in Ireland</a:t>
            </a:r>
            <a:endParaRPr lang="en-US" i="1" dirty="0"/>
          </a:p>
        </p:txBody>
      </p:sp>
      <p:sp>
        <p:nvSpPr>
          <p:cNvPr id="14" name="TextBox 13"/>
          <p:cNvSpPr txBox="1"/>
          <p:nvPr/>
        </p:nvSpPr>
        <p:spPr>
          <a:xfrm>
            <a:off x="4977190" y="5176911"/>
            <a:ext cx="4002505" cy="646331"/>
          </a:xfrm>
          <a:prstGeom prst="rect">
            <a:avLst/>
          </a:prstGeom>
          <a:solidFill>
            <a:schemeClr val="bg1"/>
          </a:solidFill>
        </p:spPr>
        <p:txBody>
          <a:bodyPr wrap="square" rtlCol="0">
            <a:spAutoFit/>
          </a:bodyPr>
          <a:lstStyle/>
          <a:p>
            <a:endParaRPr lang="en-US" dirty="0"/>
          </a:p>
          <a:p>
            <a:pPr marL="342900" indent="-342900">
              <a:buFont typeface="+mj-lt"/>
              <a:buAutoNum type="arabicPeriod" startAt="4"/>
            </a:pPr>
            <a:r>
              <a:rPr lang="en-US" b="1" dirty="0"/>
              <a:t>Phase 4: </a:t>
            </a:r>
            <a:r>
              <a:rPr lang="en-US" dirty="0"/>
              <a:t>Convergent Phase</a:t>
            </a:r>
          </a:p>
        </p:txBody>
      </p:sp>
      <p:sp>
        <p:nvSpPr>
          <p:cNvPr id="15" name="Rectangle 14"/>
          <p:cNvSpPr/>
          <p:nvPr/>
        </p:nvSpPr>
        <p:spPr>
          <a:xfrm>
            <a:off x="0" y="176637"/>
            <a:ext cx="9144000" cy="307777"/>
          </a:xfrm>
          <a:prstGeom prst="rect">
            <a:avLst/>
          </a:prstGeom>
        </p:spPr>
        <p:txBody>
          <a:bodyPr wrap="square">
            <a:spAutoFit/>
          </a:bodyPr>
          <a:lstStyle/>
          <a:p>
            <a:pPr algn="ctr"/>
            <a:r>
              <a:rPr lang="en-IE" sz="2400" b="1" dirty="0">
                <a:solidFill>
                  <a:schemeClr val="bg1"/>
                </a:solidFill>
              </a:rPr>
              <a:t>Phases of the research</a:t>
            </a:r>
          </a:p>
        </p:txBody>
      </p:sp>
    </p:spTree>
    <p:custDataLst>
      <p:tags r:id="rId1"/>
    </p:custDataLst>
    <p:extLst>
      <p:ext uri="{BB962C8B-B14F-4D97-AF65-F5344CB8AC3E}">
        <p14:creationId xmlns:p14="http://schemas.microsoft.com/office/powerpoint/2010/main" val="222427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91965" y="924764"/>
                <a:ext cx="36418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𝑷𝒓𝒊𝒐𝒓𝒊𝒕𝒊𝒆𝒔</m:t>
                      </m:r>
                      <m:r>
                        <a:rPr lang="en-IE" sz="2000" b="1" i="1" smtClean="0">
                          <a:latin typeface="Cambria Math" panose="02040503050406030204" pitchFamily="18" charset="0"/>
                        </a:rPr>
                        <m:t> </m:t>
                      </m:r>
                      <m:r>
                        <a:rPr lang="en-IE" sz="2000" b="1" i="1" smtClean="0">
                          <a:latin typeface="Cambria Math" panose="02040503050406030204" pitchFamily="18" charset="0"/>
                        </a:rPr>
                        <m:t>𝒐𝒇</m:t>
                      </m:r>
                      <m:r>
                        <a:rPr lang="en-IE" sz="2000" b="1" i="1" smtClean="0">
                          <a:latin typeface="Cambria Math" panose="02040503050406030204" pitchFamily="18" charset="0"/>
                        </a:rPr>
                        <m:t> </m:t>
                      </m:r>
                      <m:r>
                        <a:rPr lang="en-IE" sz="2000" b="1" i="1" smtClean="0">
                          <a:latin typeface="Cambria Math" panose="02040503050406030204" pitchFamily="18" charset="0"/>
                        </a:rPr>
                        <m:t>𝒕𝒉𝒆</m:t>
                      </m:r>
                      <m:r>
                        <a:rPr lang="en-IE" sz="2000" b="1" i="1" smtClean="0">
                          <a:latin typeface="Cambria Math" panose="02040503050406030204" pitchFamily="18" charset="0"/>
                        </a:rPr>
                        <m:t> </m:t>
                      </m:r>
                      <m:r>
                        <a:rPr lang="en-IE" sz="2000" b="1" i="1" smtClean="0">
                          <a:latin typeface="Cambria Math" panose="02040503050406030204" pitchFamily="18" charset="0"/>
                        </a:rPr>
                        <m:t>𝑵𝒆𝒕𝒘𝒐𝒓𝒌</m:t>
                      </m:r>
                      <m:r>
                        <a:rPr lang="en-IE" sz="2000" b="1" i="1" smtClean="0">
                          <a:latin typeface="Cambria Math" panose="02040503050406030204" pitchFamily="18" charset="0"/>
                        </a:rPr>
                        <m:t> </m:t>
                      </m:r>
                    </m:oMath>
                  </m:oMathPara>
                </a14:m>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65" y="924764"/>
                <a:ext cx="3641836" cy="400110"/>
              </a:xfrm>
              <a:prstGeom prst="rect">
                <a:avLst/>
              </a:prstGeom>
              <a:blipFill>
                <a:blip r:embed="rId3"/>
                <a:stretch>
                  <a:fillRect t="-9231" r="-334" b="-27692"/>
                </a:stretch>
              </a:blipFill>
            </p:spPr>
            <p:txBody>
              <a:bodyPr/>
              <a:lstStyle/>
              <a:p>
                <a:r>
                  <a:rPr lang="en-IE">
                    <a:noFill/>
                  </a:rPr>
                  <a:t> </a:t>
                </a:r>
              </a:p>
            </p:txBody>
          </p:sp>
        </mc:Fallback>
      </mc:AlternateContent>
      <p:sp>
        <p:nvSpPr>
          <p:cNvPr id="7" name="Rectangle 6"/>
          <p:cNvSpPr/>
          <p:nvPr/>
        </p:nvSpPr>
        <p:spPr>
          <a:xfrm>
            <a:off x="404786" y="2565444"/>
            <a:ext cx="4936958" cy="1477328"/>
          </a:xfrm>
          <a:prstGeom prst="rect">
            <a:avLst/>
          </a:prstGeom>
        </p:spPr>
        <p:txBody>
          <a:bodyPr wrap="square">
            <a:spAutoFit/>
          </a:bodyPr>
          <a:lstStyle/>
          <a:p>
            <a:pPr algn="just">
              <a:buClr>
                <a:srgbClr val="26A9E1"/>
              </a:buClr>
              <a:defRPr/>
            </a:pPr>
            <a:r>
              <a:rPr lang="en-IE" dirty="0"/>
              <a:t>Priorities such as </a:t>
            </a:r>
            <a:r>
              <a:rPr lang="en-IE" b="1" dirty="0"/>
              <a:t>Evaluation and Planning</a:t>
            </a:r>
            <a:r>
              <a:rPr lang="en-IE" dirty="0"/>
              <a:t>, </a:t>
            </a:r>
            <a:r>
              <a:rPr lang="en-IE" b="1" dirty="0"/>
              <a:t>Curriculum Development, Peer Learning</a:t>
            </a:r>
            <a:r>
              <a:rPr lang="en-IE" dirty="0"/>
              <a:t> and </a:t>
            </a:r>
            <a:r>
              <a:rPr lang="en-IE" b="1" dirty="0"/>
              <a:t>Support </a:t>
            </a:r>
            <a:r>
              <a:rPr lang="en-IE" dirty="0"/>
              <a:t>are concerned, for the most part as being either </a:t>
            </a:r>
            <a:r>
              <a:rPr lang="en-IE" b="1" dirty="0"/>
              <a:t>high priority</a:t>
            </a:r>
            <a:r>
              <a:rPr lang="en-IE" dirty="0"/>
              <a:t> or </a:t>
            </a:r>
            <a:r>
              <a:rPr lang="en-IE" b="1" dirty="0"/>
              <a:t>essential priorities </a:t>
            </a:r>
            <a:r>
              <a:rPr lang="en-IE" dirty="0"/>
              <a:t>of the network (Tables 1, 2, 3 and 6). </a:t>
            </a:r>
          </a:p>
        </p:txBody>
      </p:sp>
      <p:pic>
        <p:nvPicPr>
          <p:cNvPr id="3" name="Picture 2"/>
          <p:cNvPicPr>
            <a:picLocks noChangeAspect="1"/>
          </p:cNvPicPr>
          <p:nvPr/>
        </p:nvPicPr>
        <p:blipFill>
          <a:blip r:embed="rId4">
            <a:duotone>
              <a:schemeClr val="accent1">
                <a:shade val="45000"/>
                <a:satMod val="135000"/>
              </a:schemeClr>
              <a:prstClr val="white"/>
            </a:duotone>
          </a:blip>
          <a:stretch>
            <a:fillRect/>
          </a:stretch>
        </p:blipFill>
        <p:spPr>
          <a:xfrm>
            <a:off x="5638800" y="2213381"/>
            <a:ext cx="3201695" cy="2134463"/>
          </a:xfrm>
          <a:prstGeom prst="rect">
            <a:avLst/>
          </a:prstGeom>
        </p:spPr>
      </p:pic>
      <p:sp>
        <p:nvSpPr>
          <p:cNvPr id="8" name="Rectangle 7">
            <a:extLst>
              <a:ext uri="{FF2B5EF4-FFF2-40B4-BE49-F238E27FC236}">
                <a16:creationId xmlns:a16="http://schemas.microsoft.com/office/drawing/2014/main" id="{D0A7A71F-3E40-494A-971C-5ACE154231B1}"/>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Findings</a:t>
            </a:r>
          </a:p>
        </p:txBody>
      </p:sp>
    </p:spTree>
    <p:custDataLst>
      <p:tags r:id="rId1"/>
    </p:custDataLst>
    <p:extLst>
      <p:ext uri="{BB962C8B-B14F-4D97-AF65-F5344CB8AC3E}">
        <p14:creationId xmlns:p14="http://schemas.microsoft.com/office/powerpoint/2010/main" val="425696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91965" y="924764"/>
                <a:ext cx="36418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a:latin typeface="Cambria Math" panose="02040503050406030204" pitchFamily="18" charset="0"/>
                        </a:rPr>
                        <m:t>𝑷𝒓𝒊𝒐𝒓𝒊𝒕𝒊𝒆𝒔</m:t>
                      </m:r>
                      <m:r>
                        <a:rPr lang="en-IE" sz="2000" b="1" i="1">
                          <a:latin typeface="Cambria Math" panose="02040503050406030204" pitchFamily="18" charset="0"/>
                        </a:rPr>
                        <m:t> </m:t>
                      </m:r>
                      <m:r>
                        <a:rPr lang="en-IE" sz="2000" b="1" i="1">
                          <a:latin typeface="Cambria Math" panose="02040503050406030204" pitchFamily="18" charset="0"/>
                        </a:rPr>
                        <m:t>𝒐𝒇</m:t>
                      </m:r>
                      <m:r>
                        <a:rPr lang="en-IE" sz="2000" b="1" i="1">
                          <a:latin typeface="Cambria Math" panose="02040503050406030204" pitchFamily="18" charset="0"/>
                        </a:rPr>
                        <m:t> </m:t>
                      </m:r>
                      <m:r>
                        <a:rPr lang="en-IE" sz="2000" b="1" i="1">
                          <a:latin typeface="Cambria Math" panose="02040503050406030204" pitchFamily="18" charset="0"/>
                        </a:rPr>
                        <m:t>𝒕𝒉𝒆</m:t>
                      </m:r>
                      <m:r>
                        <a:rPr lang="en-IE" sz="2000" b="1" i="1">
                          <a:latin typeface="Cambria Math" panose="02040503050406030204" pitchFamily="18" charset="0"/>
                        </a:rPr>
                        <m:t> </m:t>
                      </m:r>
                      <m:r>
                        <a:rPr lang="en-IE" sz="2000" b="1" i="1">
                          <a:latin typeface="Cambria Math" panose="02040503050406030204" pitchFamily="18" charset="0"/>
                        </a:rPr>
                        <m:t>𝑵𝒆𝒕𝒘𝒐𝒓𝒌</m:t>
                      </m:r>
                      <m:r>
                        <a:rPr lang="en-IE" sz="2000" b="1" i="1">
                          <a:latin typeface="Cambria Math" panose="02040503050406030204" pitchFamily="18" charset="0"/>
                        </a:rPr>
                        <m:t>:</m:t>
                      </m:r>
                      <m:r>
                        <a:rPr lang="en-IE" sz="2000" b="1" i="1">
                          <a:latin typeface="Cambria Math" panose="02040503050406030204" pitchFamily="18" charset="0"/>
                        </a:rPr>
                        <m:t>𝑬𝒗𝒂𝒍𝒖𝒂𝒕𝒊𝒐𝒏</m:t>
                      </m:r>
                      <m:r>
                        <a:rPr lang="en-IE" sz="2000" b="1" i="1">
                          <a:latin typeface="Cambria Math" panose="02040503050406030204" pitchFamily="18" charset="0"/>
                        </a:rPr>
                        <m:t> </m:t>
                      </m:r>
                      <m:r>
                        <a:rPr lang="en-IE" sz="2000" b="1" i="1">
                          <a:latin typeface="Cambria Math" panose="02040503050406030204" pitchFamily="18" charset="0"/>
                        </a:rPr>
                        <m:t>𝒂𝒏𝒅</m:t>
                      </m:r>
                      <m:r>
                        <a:rPr lang="en-IE" sz="2000" b="1" i="1">
                          <a:latin typeface="Cambria Math" panose="02040503050406030204" pitchFamily="18" charset="0"/>
                        </a:rPr>
                        <m:t> </m:t>
                      </m:r>
                      <m:r>
                        <a:rPr lang="en-IE" sz="2000" b="1" i="1">
                          <a:latin typeface="Cambria Math" panose="02040503050406030204" pitchFamily="18" charset="0"/>
                        </a:rPr>
                        <m:t>𝑷𝒍𝒂𝒏𝒏𝒊𝒏𝒈</m:t>
                      </m:r>
                    </m:oMath>
                  </m:oMathPara>
                </a14:m>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65" y="924764"/>
                <a:ext cx="3641836" cy="400110"/>
              </a:xfrm>
              <a:prstGeom prst="rect">
                <a:avLst/>
              </a:prstGeom>
              <a:blipFill>
                <a:blip r:embed="rId4"/>
                <a:stretch>
                  <a:fillRect t="-9231" r="-86120" b="-27692"/>
                </a:stretch>
              </a:blipFill>
            </p:spPr>
            <p:txBody>
              <a:bodyPr/>
              <a:lstStyle/>
              <a:p>
                <a:r>
                  <a:rPr lang="en-IE">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391356857"/>
              </p:ext>
            </p:extLst>
          </p:nvPr>
        </p:nvGraphicFramePr>
        <p:xfrm>
          <a:off x="533400" y="2057400"/>
          <a:ext cx="8305799" cy="3782411"/>
        </p:xfrm>
        <a:graphic>
          <a:graphicData uri="http://schemas.openxmlformats.org/drawingml/2006/table">
            <a:tbl>
              <a:tblPr firstRow="1" firstCol="1" bandRow="1"/>
              <a:tblGrid>
                <a:gridCol w="2774741">
                  <a:extLst>
                    <a:ext uri="{9D8B030D-6E8A-4147-A177-3AD203B41FA5}">
                      <a16:colId xmlns:a16="http://schemas.microsoft.com/office/drawing/2014/main" val="3610857005"/>
                    </a:ext>
                  </a:extLst>
                </a:gridCol>
                <a:gridCol w="1114687">
                  <a:extLst>
                    <a:ext uri="{9D8B030D-6E8A-4147-A177-3AD203B41FA5}">
                      <a16:colId xmlns:a16="http://schemas.microsoft.com/office/drawing/2014/main" val="368819939"/>
                    </a:ext>
                  </a:extLst>
                </a:gridCol>
                <a:gridCol w="1116530">
                  <a:extLst>
                    <a:ext uri="{9D8B030D-6E8A-4147-A177-3AD203B41FA5}">
                      <a16:colId xmlns:a16="http://schemas.microsoft.com/office/drawing/2014/main" val="536965185"/>
                    </a:ext>
                  </a:extLst>
                </a:gridCol>
                <a:gridCol w="1140481">
                  <a:extLst>
                    <a:ext uri="{9D8B030D-6E8A-4147-A177-3AD203B41FA5}">
                      <a16:colId xmlns:a16="http://schemas.microsoft.com/office/drawing/2014/main" val="127829603"/>
                    </a:ext>
                  </a:extLst>
                </a:gridCol>
                <a:gridCol w="1169039">
                  <a:extLst>
                    <a:ext uri="{9D8B030D-6E8A-4147-A177-3AD203B41FA5}">
                      <a16:colId xmlns:a16="http://schemas.microsoft.com/office/drawing/2014/main" val="3215855029"/>
                    </a:ext>
                  </a:extLst>
                </a:gridCol>
                <a:gridCol w="990321">
                  <a:extLst>
                    <a:ext uri="{9D8B030D-6E8A-4147-A177-3AD203B41FA5}">
                      <a16:colId xmlns:a16="http://schemas.microsoft.com/office/drawing/2014/main" val="2306916928"/>
                    </a:ext>
                  </a:extLst>
                </a:gridCol>
              </a:tblGrid>
              <a:tr h="720806">
                <a:tc>
                  <a:txBody>
                    <a:bodyPr/>
                    <a:lstStyle/>
                    <a:p>
                      <a:pPr>
                        <a:lnSpc>
                          <a:spcPct val="115000"/>
                        </a:lnSpc>
                        <a:spcAft>
                          <a:spcPts val="0"/>
                        </a:spcAft>
                      </a:pPr>
                      <a:r>
                        <a:rPr lang="en-IE"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500" b="1" dirty="0">
                          <a:effectLst/>
                          <a:latin typeface="Times New Roman" panose="02020603050405020304" pitchFamily="18" charset="0"/>
                          <a:ea typeface="Calibri" panose="020F0502020204030204" pitchFamily="34" charset="0"/>
                          <a:cs typeface="Times New Roman" panose="02020603050405020304" pitchFamily="18" charset="0"/>
                        </a:rPr>
                        <a:t>Not a priority</a:t>
                      </a:r>
                      <a:endParaRPr lang="en-I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500" b="1" dirty="0">
                          <a:effectLst/>
                          <a:latin typeface="Times New Roman" panose="02020603050405020304" pitchFamily="18" charset="0"/>
                          <a:ea typeface="Calibri" panose="020F0502020204030204" pitchFamily="34" charset="0"/>
                          <a:cs typeface="Times New Roman" panose="02020603050405020304" pitchFamily="18" charset="0"/>
                        </a:rPr>
                        <a:t>Low priority</a:t>
                      </a:r>
                      <a:endParaRPr lang="en-I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500" b="1" dirty="0">
                          <a:effectLst/>
                          <a:latin typeface="Times New Roman" panose="02020603050405020304" pitchFamily="18" charset="0"/>
                          <a:ea typeface="Calibri" panose="020F0502020204030204" pitchFamily="34" charset="0"/>
                          <a:cs typeface="Times New Roman" panose="02020603050405020304" pitchFamily="18" charset="0"/>
                        </a:rPr>
                        <a:t>Medium priority</a:t>
                      </a:r>
                      <a:endParaRPr lang="en-I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500" b="1" dirty="0">
                          <a:effectLst/>
                          <a:latin typeface="Times New Roman" panose="02020603050405020304" pitchFamily="18" charset="0"/>
                          <a:ea typeface="Calibri" panose="020F0502020204030204" pitchFamily="34" charset="0"/>
                          <a:cs typeface="Times New Roman" panose="02020603050405020304" pitchFamily="18" charset="0"/>
                        </a:rPr>
                        <a:t>High priority</a:t>
                      </a:r>
                      <a:endParaRPr lang="en-I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n-IE" sz="1500" b="1" dirty="0">
                          <a:effectLst/>
                          <a:latin typeface="Times New Roman" panose="02020603050405020304" pitchFamily="18" charset="0"/>
                          <a:ea typeface="Calibri" panose="020F0502020204030204" pitchFamily="34" charset="0"/>
                          <a:cs typeface="Times New Roman" panose="02020603050405020304" pitchFamily="18" charset="0"/>
                        </a:rPr>
                        <a:t>Essential</a:t>
                      </a:r>
                      <a:endParaRPr lang="en-I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99592716"/>
                  </a:ext>
                </a:extLst>
              </a:tr>
              <a:tr h="1062395">
                <a:tc>
                  <a:txBody>
                    <a:bodyPr/>
                    <a:lstStyle/>
                    <a:p>
                      <a:pPr>
                        <a:lnSpc>
                          <a:spcPct val="115000"/>
                        </a:lnSpc>
                        <a:spcAft>
                          <a:spcPts val="0"/>
                        </a:spcAft>
                      </a:pPr>
                      <a:r>
                        <a:rPr lang="en-IE" sz="1500" i="1" dirty="0">
                          <a:effectLst/>
                          <a:latin typeface="Times New Roman" panose="02020603050405020304" pitchFamily="18" charset="0"/>
                          <a:ea typeface="Calibri" panose="020F0502020204030204" pitchFamily="34" charset="0"/>
                          <a:cs typeface="Times New Roman" panose="02020603050405020304" pitchFamily="18" charset="0"/>
                        </a:rPr>
                        <a:t>To jointly evaluate an aspect of educational provision (e.g. literacy) in the area.</a:t>
                      </a:r>
                      <a:endParaRPr lang="en-IE"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734612356"/>
                  </a:ext>
                </a:extLst>
              </a:tr>
              <a:tr h="1569599">
                <a:tc>
                  <a:txBody>
                    <a:bodyPr/>
                    <a:lstStyle/>
                    <a:p>
                      <a:pPr>
                        <a:lnSpc>
                          <a:spcPct val="115000"/>
                        </a:lnSpc>
                        <a:spcAft>
                          <a:spcPts val="0"/>
                        </a:spcAft>
                      </a:pPr>
                      <a:r>
                        <a:rPr lang="en-IE" sz="1500" i="1" dirty="0">
                          <a:effectLst/>
                          <a:latin typeface="Times New Roman" panose="02020603050405020304" pitchFamily="18" charset="0"/>
                          <a:ea typeface="Calibri" panose="020F0502020204030204" pitchFamily="34" charset="0"/>
                          <a:cs typeface="Times New Roman" panose="02020603050405020304" pitchFamily="18" charset="0"/>
                        </a:rPr>
                        <a:t>To jointly develop an improvement plan for an aspect </a:t>
                      </a:r>
                      <a:endParaRPr lang="en-IE" sz="15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IE" sz="1500" i="1" dirty="0">
                          <a:effectLst/>
                          <a:latin typeface="Times New Roman" panose="02020603050405020304" pitchFamily="18" charset="0"/>
                          <a:ea typeface="Calibri" panose="020F0502020204030204" pitchFamily="34" charset="0"/>
                          <a:cs typeface="Times New Roman" panose="02020603050405020304" pitchFamily="18" charset="0"/>
                        </a:rPr>
                        <a:t>of educational provision (e.g. literacy) in the area.</a:t>
                      </a:r>
                      <a:endParaRPr lang="en-IE"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59270418"/>
                  </a:ext>
                </a:extLst>
              </a:tr>
              <a:tr h="429611">
                <a:tc gridSpan="6">
                  <a:txBody>
                    <a:bodyPr/>
                    <a:lstStyle/>
                    <a:p>
                      <a:pPr>
                        <a:lnSpc>
                          <a:spcPct val="115000"/>
                        </a:lnSpc>
                        <a:spcAft>
                          <a:spcPts val="0"/>
                        </a:spcAft>
                      </a:pPr>
                      <a:r>
                        <a:rPr lang="en-IE" sz="1500" b="1" dirty="0">
                          <a:effectLst/>
                          <a:latin typeface="Times New Roman" panose="02020603050405020304" pitchFamily="18" charset="0"/>
                          <a:ea typeface="Calibri" panose="020F0502020204030204" pitchFamily="34" charset="0"/>
                          <a:cs typeface="Times New Roman" panose="02020603050405020304" pitchFamily="18" charset="0"/>
                        </a:rPr>
                        <a:t>Table 1:</a:t>
                      </a:r>
                      <a:r>
                        <a:rPr lang="en-IE" sz="1500" dirty="0">
                          <a:effectLst/>
                          <a:latin typeface="Times New Roman" panose="02020603050405020304" pitchFamily="18" charset="0"/>
                          <a:ea typeface="Calibri" panose="020F0502020204030204" pitchFamily="34" charset="0"/>
                          <a:cs typeface="Times New Roman" panose="02020603050405020304" pitchFamily="18" charset="0"/>
                        </a:rPr>
                        <a:t> Priorities of the Local Education Cluster: </a:t>
                      </a:r>
                      <a:r>
                        <a:rPr lang="en-IE" sz="1500" i="1" dirty="0">
                          <a:effectLst/>
                          <a:latin typeface="Times New Roman" panose="02020603050405020304" pitchFamily="18" charset="0"/>
                          <a:ea typeface="Calibri" panose="020F0502020204030204" pitchFamily="34" charset="0"/>
                          <a:cs typeface="Times New Roman" panose="02020603050405020304" pitchFamily="18" charset="0"/>
                        </a:rPr>
                        <a:t>Evaluation and Planning</a:t>
                      </a:r>
                      <a:endParaRPr lang="en-I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631819126"/>
                  </a:ext>
                </a:extLst>
              </a:tr>
            </a:tbl>
          </a:graphicData>
        </a:graphic>
      </p:graphicFrame>
      <p:sp>
        <p:nvSpPr>
          <p:cNvPr id="9" name="Rectangle 10"/>
          <p:cNvSpPr>
            <a:spLocks noChangeArrowheads="1"/>
          </p:cNvSpPr>
          <p:nvPr/>
        </p:nvSpPr>
        <p:spPr bwMode="auto">
          <a:xfrm>
            <a:off x="396875" y="1547812"/>
            <a:ext cx="550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E" altLang="en-US" sz="1800" b="1"/>
              <a:t>High priority or essential priorities of the network </a:t>
            </a:r>
          </a:p>
        </p:txBody>
      </p:sp>
      <p:sp>
        <p:nvSpPr>
          <p:cNvPr id="7" name="Rectangle 6">
            <a:extLst>
              <a:ext uri="{FF2B5EF4-FFF2-40B4-BE49-F238E27FC236}">
                <a16:creationId xmlns:a16="http://schemas.microsoft.com/office/drawing/2014/main" id="{5FBEA547-BF6B-4456-B4C6-AB5165214663}"/>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Findings</a:t>
            </a:r>
          </a:p>
        </p:txBody>
      </p:sp>
    </p:spTree>
    <p:custDataLst>
      <p:tags r:id="rId1"/>
    </p:custDataLst>
    <p:extLst>
      <p:ext uri="{BB962C8B-B14F-4D97-AF65-F5344CB8AC3E}">
        <p14:creationId xmlns:p14="http://schemas.microsoft.com/office/powerpoint/2010/main" val="2414917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91965" y="924764"/>
                <a:ext cx="36418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𝑷𝒓𝒊𝒐𝒓𝒊𝒕𝒊𝒆𝒔</m:t>
                      </m:r>
                      <m:r>
                        <a:rPr lang="en-IE" sz="2000" b="1" i="1" smtClean="0">
                          <a:latin typeface="Cambria Math" panose="02040503050406030204" pitchFamily="18" charset="0"/>
                        </a:rPr>
                        <m:t> </m:t>
                      </m:r>
                      <m:r>
                        <a:rPr lang="en-IE" sz="2000" b="1" i="1" smtClean="0">
                          <a:latin typeface="Cambria Math" panose="02040503050406030204" pitchFamily="18" charset="0"/>
                        </a:rPr>
                        <m:t>𝒐𝒇</m:t>
                      </m:r>
                      <m:r>
                        <a:rPr lang="en-IE" sz="2000" b="1" i="1" smtClean="0">
                          <a:latin typeface="Cambria Math" panose="02040503050406030204" pitchFamily="18" charset="0"/>
                        </a:rPr>
                        <m:t> </m:t>
                      </m:r>
                      <m:r>
                        <a:rPr lang="en-IE" sz="2000" b="1" i="1" smtClean="0">
                          <a:latin typeface="Cambria Math" panose="02040503050406030204" pitchFamily="18" charset="0"/>
                        </a:rPr>
                        <m:t>𝒕𝒉𝒆</m:t>
                      </m:r>
                      <m:r>
                        <a:rPr lang="en-IE" sz="2000" b="1" i="1" smtClean="0">
                          <a:latin typeface="Cambria Math" panose="02040503050406030204" pitchFamily="18" charset="0"/>
                        </a:rPr>
                        <m:t> </m:t>
                      </m:r>
                      <m:r>
                        <a:rPr lang="en-IE" sz="2000" b="1" i="1" smtClean="0">
                          <a:latin typeface="Cambria Math" panose="02040503050406030204" pitchFamily="18" charset="0"/>
                        </a:rPr>
                        <m:t>𝑵𝒆𝒕𝒘𝒐𝒓𝒌</m:t>
                      </m:r>
                      <m:r>
                        <a:rPr lang="en-IE" sz="2000" b="1" i="1" smtClean="0">
                          <a:latin typeface="Cambria Math" panose="02040503050406030204" pitchFamily="18" charset="0"/>
                        </a:rPr>
                        <m:t>:</m:t>
                      </m:r>
                      <m:r>
                        <a:rPr lang="en-IE" sz="2000" b="1" i="1" smtClean="0">
                          <a:latin typeface="Cambria Math" panose="02040503050406030204" pitchFamily="18" charset="0"/>
                        </a:rPr>
                        <m:t>𝑪𝒖𝒓𝒓𝒊𝒄𝒖𝒍𝒖𝒎</m:t>
                      </m:r>
                      <m:r>
                        <a:rPr lang="en-IE" sz="2000" b="1" i="1" smtClean="0">
                          <a:latin typeface="Cambria Math" panose="02040503050406030204" pitchFamily="18" charset="0"/>
                        </a:rPr>
                        <m:t> </m:t>
                      </m:r>
                      <m:r>
                        <a:rPr lang="en-IE" sz="2000" b="1" i="1" smtClean="0">
                          <a:latin typeface="Cambria Math" panose="02040503050406030204" pitchFamily="18" charset="0"/>
                        </a:rPr>
                        <m:t>𝑫𝒆𝒗𝒆𝒍𝒐𝒑𝒎𝒆𝒏𝒕</m:t>
                      </m:r>
                      <m:r>
                        <a:rPr lang="en-IE" sz="2000" b="1" i="1">
                          <a:latin typeface="Cambria Math" panose="02040503050406030204" pitchFamily="18" charset="0"/>
                        </a:rPr>
                        <m:t> </m:t>
                      </m:r>
                      <m:r>
                        <a:rPr lang="en-IE" sz="2000" b="1" i="1">
                          <a:latin typeface="Cambria Math" panose="02040503050406030204" pitchFamily="18" charset="0"/>
                        </a:rPr>
                        <m:t>𝒂𝒏𝒅</m:t>
                      </m:r>
                      <m:r>
                        <a:rPr lang="en-IE" sz="2000" b="1" i="1" smtClean="0">
                          <a:latin typeface="Cambria Math" panose="02040503050406030204" pitchFamily="18" charset="0"/>
                        </a:rPr>
                        <m:t> </m:t>
                      </m:r>
                      <m:r>
                        <a:rPr lang="en-IE" sz="2000" b="1" i="1" smtClean="0">
                          <a:latin typeface="Cambria Math" panose="02040503050406030204" pitchFamily="18" charset="0"/>
                        </a:rPr>
                        <m:t>𝑪𝑷𝑫</m:t>
                      </m:r>
                    </m:oMath>
                  </m:oMathPara>
                </a14:m>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65" y="924764"/>
                <a:ext cx="3641836" cy="400110"/>
              </a:xfrm>
              <a:prstGeom prst="rect">
                <a:avLst/>
              </a:prstGeom>
              <a:blipFill>
                <a:blip r:embed="rId4"/>
                <a:stretch>
                  <a:fillRect t="-9231" r="-117224" b="-27692"/>
                </a:stretch>
              </a:blipFill>
            </p:spPr>
            <p:txBody>
              <a:bodyPr/>
              <a:lstStyle/>
              <a:p>
                <a:r>
                  <a:rPr lang="en-IE">
                    <a:noFill/>
                  </a:rPr>
                  <a:t> </a:t>
                </a:r>
              </a:p>
            </p:txBody>
          </p:sp>
        </mc:Fallback>
      </mc:AlternateContent>
      <p:sp>
        <p:nvSpPr>
          <p:cNvPr id="9" name="Rectangle 10"/>
          <p:cNvSpPr>
            <a:spLocks noChangeArrowheads="1"/>
          </p:cNvSpPr>
          <p:nvPr/>
        </p:nvSpPr>
        <p:spPr bwMode="auto">
          <a:xfrm>
            <a:off x="396875" y="1547812"/>
            <a:ext cx="550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E" altLang="en-US" sz="1800" b="1" dirty="0"/>
              <a:t>High priority or essential priorities of the network </a:t>
            </a:r>
          </a:p>
        </p:txBody>
      </p:sp>
      <p:graphicFrame>
        <p:nvGraphicFramePr>
          <p:cNvPr id="7" name="Table 6"/>
          <p:cNvGraphicFramePr>
            <a:graphicFrameLocks noGrp="1"/>
          </p:cNvGraphicFramePr>
          <p:nvPr>
            <p:extLst>
              <p:ext uri="{D42A27DB-BD31-4B8C-83A1-F6EECF244321}">
                <p14:modId xmlns:p14="http://schemas.microsoft.com/office/powerpoint/2010/main" val="3941635162"/>
              </p:ext>
            </p:extLst>
          </p:nvPr>
        </p:nvGraphicFramePr>
        <p:xfrm>
          <a:off x="71912" y="2023426"/>
          <a:ext cx="8955505" cy="2897234"/>
        </p:xfrm>
        <a:graphic>
          <a:graphicData uri="http://schemas.openxmlformats.org/drawingml/2006/table">
            <a:tbl>
              <a:tblPr firstRow="1" firstCol="1" bandRow="1"/>
              <a:tblGrid>
                <a:gridCol w="2977885">
                  <a:extLst>
                    <a:ext uri="{9D8B030D-6E8A-4147-A177-3AD203B41FA5}">
                      <a16:colId xmlns:a16="http://schemas.microsoft.com/office/drawing/2014/main" val="4058185194"/>
                    </a:ext>
                  </a:extLst>
                </a:gridCol>
                <a:gridCol w="1204861">
                  <a:extLst>
                    <a:ext uri="{9D8B030D-6E8A-4147-A177-3AD203B41FA5}">
                      <a16:colId xmlns:a16="http://schemas.microsoft.com/office/drawing/2014/main" val="454532541"/>
                    </a:ext>
                  </a:extLst>
                </a:gridCol>
                <a:gridCol w="1206847">
                  <a:extLst>
                    <a:ext uri="{9D8B030D-6E8A-4147-A177-3AD203B41FA5}">
                      <a16:colId xmlns:a16="http://schemas.microsoft.com/office/drawing/2014/main" val="1452791667"/>
                    </a:ext>
                  </a:extLst>
                </a:gridCol>
                <a:gridCol w="1232674">
                  <a:extLst>
                    <a:ext uri="{9D8B030D-6E8A-4147-A177-3AD203B41FA5}">
                      <a16:colId xmlns:a16="http://schemas.microsoft.com/office/drawing/2014/main" val="1412669657"/>
                    </a:ext>
                  </a:extLst>
                </a:gridCol>
                <a:gridCol w="1264458">
                  <a:extLst>
                    <a:ext uri="{9D8B030D-6E8A-4147-A177-3AD203B41FA5}">
                      <a16:colId xmlns:a16="http://schemas.microsoft.com/office/drawing/2014/main" val="3223548326"/>
                    </a:ext>
                  </a:extLst>
                </a:gridCol>
                <a:gridCol w="1068780">
                  <a:extLst>
                    <a:ext uri="{9D8B030D-6E8A-4147-A177-3AD203B41FA5}">
                      <a16:colId xmlns:a16="http://schemas.microsoft.com/office/drawing/2014/main" val="504737122"/>
                    </a:ext>
                  </a:extLst>
                </a:gridCol>
              </a:tblGrid>
              <a:tr h="850714">
                <a:tc>
                  <a:txBody>
                    <a:bodyPr/>
                    <a:lstStyle/>
                    <a:p>
                      <a:pPr>
                        <a:lnSpc>
                          <a:spcPct val="115000"/>
                        </a:lnSpc>
                        <a:spcAft>
                          <a:spcPts val="0"/>
                        </a:spcAft>
                      </a:pPr>
                      <a:r>
                        <a:rPr lang="en-IE"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Not a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Low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Medium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High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Essential</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061735"/>
                  </a:ext>
                </a:extLst>
              </a:tr>
              <a:tr h="850714">
                <a:tc>
                  <a:txBody>
                    <a:bodyPr/>
                    <a:lstStyle/>
                    <a:p>
                      <a:pPr algn="l">
                        <a:lnSpc>
                          <a:spcPct val="115000"/>
                        </a:lnSpc>
                        <a:spcAft>
                          <a:spcPts val="0"/>
                        </a:spcAft>
                      </a:pPr>
                      <a:r>
                        <a:rPr lang="en-IE" sz="1500" b="0" i="1" dirty="0">
                          <a:effectLst/>
                          <a:latin typeface="Times New Roman" panose="02020603050405020304" pitchFamily="18" charset="0"/>
                          <a:ea typeface="Calibri" panose="020F0502020204030204" pitchFamily="34" charset="0"/>
                          <a:cs typeface="Times New Roman" panose="02020603050405020304" pitchFamily="18" charset="0"/>
                        </a:rPr>
                        <a:t>To jointly develop and offer curricula</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16210085"/>
                  </a:ext>
                </a:extLst>
              </a:tr>
              <a:tr h="770449">
                <a:tc>
                  <a:txBody>
                    <a:bodyPr/>
                    <a:lstStyle/>
                    <a:p>
                      <a:pPr algn="l">
                        <a:lnSpc>
                          <a:spcPct val="115000"/>
                        </a:lnSpc>
                        <a:spcAft>
                          <a:spcPts val="0"/>
                        </a:spcAft>
                      </a:pPr>
                      <a:r>
                        <a:rPr lang="en-IE" sz="1500" b="0" i="1" dirty="0">
                          <a:effectLst/>
                          <a:latin typeface="Times New Roman" panose="02020603050405020304" pitchFamily="18" charset="0"/>
                          <a:ea typeface="Calibri" panose="020F0502020204030204" pitchFamily="34" charset="0"/>
                          <a:cs typeface="Times New Roman" panose="02020603050405020304" pitchFamily="18" charset="0"/>
                        </a:rPr>
                        <a:t>To jointly develop and provide continuous professional development for staff (e.g. teachers)</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317435067"/>
                  </a:ext>
                </a:extLst>
              </a:tr>
              <a:tr h="425357">
                <a:tc gridSpan="6">
                  <a:txBody>
                    <a:bodyPr/>
                    <a:lstStyle/>
                    <a:p>
                      <a:pP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Table 2:</a:t>
                      </a:r>
                      <a:r>
                        <a:rPr lang="en-IE" sz="1600" dirty="0">
                          <a:effectLst/>
                          <a:latin typeface="Times New Roman" panose="02020603050405020304" pitchFamily="18" charset="0"/>
                          <a:ea typeface="Calibri" panose="020F0502020204030204" pitchFamily="34" charset="0"/>
                          <a:cs typeface="Times New Roman" panose="02020603050405020304" pitchFamily="18" charset="0"/>
                        </a:rPr>
                        <a:t> Priorities of the Local Education Cluster – </a:t>
                      </a:r>
                      <a:r>
                        <a:rPr lang="en-IE" sz="1600" i="1" dirty="0">
                          <a:effectLst/>
                          <a:latin typeface="Times New Roman" panose="02020603050405020304" pitchFamily="18" charset="0"/>
                          <a:ea typeface="Calibri" panose="020F0502020204030204" pitchFamily="34" charset="0"/>
                          <a:cs typeface="Times New Roman" panose="02020603050405020304" pitchFamily="18" charset="0"/>
                        </a:rPr>
                        <a:t>Curriculum Development and CPD</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dirty="0"/>
                    </a:p>
                  </a:txBody>
                  <a:tcPr/>
                </a:tc>
                <a:extLst>
                  <a:ext uri="{0D108BD9-81ED-4DB2-BD59-A6C34878D82A}">
                    <a16:rowId xmlns:a16="http://schemas.microsoft.com/office/drawing/2014/main" val="3226213597"/>
                  </a:ext>
                </a:extLst>
              </a:tr>
            </a:tbl>
          </a:graphicData>
        </a:graphic>
      </p:graphicFrame>
      <p:sp>
        <p:nvSpPr>
          <p:cNvPr id="8" name="Rectangle 7">
            <a:extLst>
              <a:ext uri="{FF2B5EF4-FFF2-40B4-BE49-F238E27FC236}">
                <a16:creationId xmlns:a16="http://schemas.microsoft.com/office/drawing/2014/main" id="{AC247D63-C4D9-496C-8645-C6983FEEB0C6}"/>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Findings</a:t>
            </a:r>
          </a:p>
        </p:txBody>
      </p:sp>
    </p:spTree>
    <p:custDataLst>
      <p:tags r:id="rId1"/>
    </p:custDataLst>
    <p:extLst>
      <p:ext uri="{BB962C8B-B14F-4D97-AF65-F5344CB8AC3E}">
        <p14:creationId xmlns:p14="http://schemas.microsoft.com/office/powerpoint/2010/main" val="240555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91965" y="924764"/>
                <a:ext cx="36418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a:latin typeface="Cambria Math" panose="02040503050406030204" pitchFamily="18" charset="0"/>
                        </a:rPr>
                        <m:t>𝑷𝒓𝒊𝒐𝒓𝒊𝒕𝒊𝒆𝒔</m:t>
                      </m:r>
                      <m:r>
                        <a:rPr lang="en-IE" sz="2000" b="1" i="1">
                          <a:latin typeface="Cambria Math" panose="02040503050406030204" pitchFamily="18" charset="0"/>
                        </a:rPr>
                        <m:t> </m:t>
                      </m:r>
                      <m:r>
                        <a:rPr lang="en-IE" sz="2000" b="1" i="1">
                          <a:latin typeface="Cambria Math" panose="02040503050406030204" pitchFamily="18" charset="0"/>
                        </a:rPr>
                        <m:t>𝒐𝒇</m:t>
                      </m:r>
                      <m:r>
                        <a:rPr lang="en-IE" sz="2000" b="1" i="1">
                          <a:latin typeface="Cambria Math" panose="02040503050406030204" pitchFamily="18" charset="0"/>
                        </a:rPr>
                        <m:t> </m:t>
                      </m:r>
                      <m:r>
                        <a:rPr lang="en-IE" sz="2000" b="1" i="1">
                          <a:latin typeface="Cambria Math" panose="02040503050406030204" pitchFamily="18" charset="0"/>
                        </a:rPr>
                        <m:t>𝒕𝒉𝒆</m:t>
                      </m:r>
                      <m:r>
                        <a:rPr lang="en-IE" sz="2000" b="1" i="1">
                          <a:latin typeface="Cambria Math" panose="02040503050406030204" pitchFamily="18" charset="0"/>
                        </a:rPr>
                        <m:t> </m:t>
                      </m:r>
                      <m:r>
                        <a:rPr lang="en-IE" sz="2000" b="1" i="1">
                          <a:latin typeface="Cambria Math" panose="02040503050406030204" pitchFamily="18" charset="0"/>
                        </a:rPr>
                        <m:t>𝑵𝒆𝒕𝒘𝒐𝒓𝒌</m:t>
                      </m:r>
                    </m:oMath>
                  </m:oMathPara>
                </a14:m>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65" y="924764"/>
                <a:ext cx="3641836" cy="400110"/>
              </a:xfrm>
              <a:prstGeom prst="rect">
                <a:avLst/>
              </a:prstGeom>
              <a:blipFill>
                <a:blip r:embed="rId3"/>
                <a:stretch>
                  <a:fillRect t="-9231" b="-27692"/>
                </a:stretch>
              </a:blipFill>
            </p:spPr>
            <p:txBody>
              <a:bodyPr/>
              <a:lstStyle/>
              <a:p>
                <a:r>
                  <a:rPr lang="en-IE">
                    <a:noFill/>
                  </a:rPr>
                  <a:t> </a:t>
                </a:r>
              </a:p>
            </p:txBody>
          </p:sp>
        </mc:Fallback>
      </mc:AlternateContent>
      <p:sp>
        <p:nvSpPr>
          <p:cNvPr id="9" name="Rectangle 10"/>
          <p:cNvSpPr>
            <a:spLocks noChangeArrowheads="1"/>
          </p:cNvSpPr>
          <p:nvPr/>
        </p:nvSpPr>
        <p:spPr bwMode="auto">
          <a:xfrm>
            <a:off x="396875" y="1547812"/>
            <a:ext cx="550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E" altLang="en-US" sz="1800" b="1"/>
              <a:t>High priority or essential priorities of the network </a:t>
            </a:r>
          </a:p>
        </p:txBody>
      </p:sp>
      <p:sp>
        <p:nvSpPr>
          <p:cNvPr id="7" name="Rectangle 2"/>
          <p:cNvSpPr>
            <a:spLocks noChangeArrowheads="1"/>
          </p:cNvSpPr>
          <p:nvPr/>
        </p:nvSpPr>
        <p:spPr bwMode="auto">
          <a:xfrm>
            <a:off x="266700" y="2060214"/>
            <a:ext cx="8610600" cy="419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IE" altLang="en-US" sz="1800" i="1" dirty="0">
                <a:latin typeface="Times New Roman" panose="02020603050405020304" pitchFamily="18" charset="0"/>
                <a:ea typeface="Calibri" panose="020F0502020204030204" pitchFamily="34" charset="0"/>
                <a:cs typeface="Times New Roman" panose="02020603050405020304" pitchFamily="18" charset="0"/>
              </a:rPr>
              <a:t>Collectively by being part of a Local Education Cluster we can also share CPD initiatives. For example, enhancing middle management was something we want to improve in our school. </a:t>
            </a:r>
          </a:p>
          <a:p>
            <a:pPr algn="just">
              <a:lnSpc>
                <a:spcPct val="115000"/>
              </a:lnSpc>
              <a:spcBef>
                <a:spcPct val="0"/>
              </a:spcBef>
              <a:buFontTx/>
              <a:buNone/>
            </a:pPr>
            <a:endParaRPr lang="en-IE" altLang="en-US" sz="18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buFontTx/>
              <a:buNone/>
            </a:pPr>
            <a:r>
              <a:rPr lang="en-IE" altLang="en-US" sz="1800" i="1" dirty="0">
                <a:latin typeface="Times New Roman" panose="02020603050405020304" pitchFamily="18" charset="0"/>
                <a:ea typeface="Calibri" panose="020F0502020204030204" pitchFamily="34" charset="0"/>
                <a:cs typeface="Times New Roman" panose="02020603050405020304" pitchFamily="18" charset="0"/>
              </a:rPr>
              <a:t>Our Literacy, numeracy, SEN coordinators could benefit from this Cluster. Did  you do this, what does it look like. I think that there’s so much excellent practice around us that we don’t need to send teachers half way around the country to get CPD. With this type of  area CPD, it’s something my staff could relate to.</a:t>
            </a:r>
          </a:p>
          <a:p>
            <a:pPr algn="just">
              <a:lnSpc>
                <a:spcPct val="115000"/>
              </a:lnSpc>
              <a:spcBef>
                <a:spcPct val="0"/>
              </a:spcBef>
              <a:buFontTx/>
              <a:buNone/>
            </a:pPr>
            <a:endParaRPr lang="en-IE" altLang="en-US" sz="18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buNone/>
            </a:pPr>
            <a:r>
              <a:rPr lang="en-IE" altLang="en-US" sz="1800" i="1" dirty="0">
                <a:latin typeface="Times New Roman" panose="02020603050405020304" pitchFamily="18" charset="0"/>
                <a:cs typeface="Times New Roman" panose="02020603050405020304" pitchFamily="18" charset="0"/>
              </a:rPr>
              <a:t>The biggest and most positive development from my perspective would be the creation of  stronger links between  primary and post primary schools which I think with the best will in the world is lacking in [Name of area].</a:t>
            </a:r>
          </a:p>
          <a:p>
            <a:pPr algn="just">
              <a:lnSpc>
                <a:spcPct val="115000"/>
              </a:lnSpc>
              <a:spcBef>
                <a:spcPct val="0"/>
              </a:spcBef>
              <a:buFontTx/>
              <a:buNone/>
            </a:pPr>
            <a:endParaRPr lang="en-IE" altLang="en-US" sz="1600" dirty="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190E2A8-A150-4C1E-9E6C-D679AF515007}"/>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Findings</a:t>
            </a:r>
          </a:p>
        </p:txBody>
      </p:sp>
    </p:spTree>
    <p:custDataLst>
      <p:tags r:id="rId1"/>
    </p:custDataLst>
    <p:extLst>
      <p:ext uri="{BB962C8B-B14F-4D97-AF65-F5344CB8AC3E}">
        <p14:creationId xmlns:p14="http://schemas.microsoft.com/office/powerpoint/2010/main" val="418304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91965" y="924764"/>
                <a:ext cx="36418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𝑷𝒓𝒊𝒐𝒓𝒊𝒕𝒊𝒆𝒔</m:t>
                      </m:r>
                      <m:r>
                        <a:rPr lang="en-IE" sz="2000" b="1" i="1" smtClean="0">
                          <a:latin typeface="Cambria Math" panose="02040503050406030204" pitchFamily="18" charset="0"/>
                        </a:rPr>
                        <m:t> </m:t>
                      </m:r>
                      <m:r>
                        <a:rPr lang="en-IE" sz="2000" b="1" i="1" smtClean="0">
                          <a:latin typeface="Cambria Math" panose="02040503050406030204" pitchFamily="18" charset="0"/>
                        </a:rPr>
                        <m:t>𝒐𝒇</m:t>
                      </m:r>
                      <m:r>
                        <a:rPr lang="en-IE" sz="2000" b="1" i="1" smtClean="0">
                          <a:latin typeface="Cambria Math" panose="02040503050406030204" pitchFamily="18" charset="0"/>
                        </a:rPr>
                        <m:t> </m:t>
                      </m:r>
                      <m:r>
                        <a:rPr lang="en-IE" sz="2000" b="1" i="1" smtClean="0">
                          <a:latin typeface="Cambria Math" panose="02040503050406030204" pitchFamily="18" charset="0"/>
                        </a:rPr>
                        <m:t>𝒕𝒉𝒆</m:t>
                      </m:r>
                      <m:r>
                        <a:rPr lang="en-IE" sz="2000" b="1" i="1" smtClean="0">
                          <a:latin typeface="Cambria Math" panose="02040503050406030204" pitchFamily="18" charset="0"/>
                        </a:rPr>
                        <m:t> </m:t>
                      </m:r>
                      <m:r>
                        <a:rPr lang="en-IE" sz="2000" b="1" i="1" smtClean="0">
                          <a:latin typeface="Cambria Math" panose="02040503050406030204" pitchFamily="18" charset="0"/>
                        </a:rPr>
                        <m:t>𝑵𝒆𝒕𝒘𝒐𝒓𝒌</m:t>
                      </m:r>
                      <m:r>
                        <a:rPr lang="en-IE" sz="2000" b="1" i="1" smtClean="0">
                          <a:latin typeface="Cambria Math" panose="02040503050406030204" pitchFamily="18" charset="0"/>
                        </a:rPr>
                        <m:t>:</m:t>
                      </m:r>
                      <m:r>
                        <a:rPr lang="en-IE" sz="2000" b="1" i="1" smtClean="0">
                          <a:latin typeface="Cambria Math" panose="02040503050406030204" pitchFamily="18" charset="0"/>
                        </a:rPr>
                        <m:t>𝑷𝒆𝒆𝒓</m:t>
                      </m:r>
                      <m:r>
                        <a:rPr lang="en-IE" sz="2000" b="1" i="1" smtClean="0">
                          <a:latin typeface="Cambria Math" panose="02040503050406030204" pitchFamily="18" charset="0"/>
                        </a:rPr>
                        <m:t> </m:t>
                      </m:r>
                      <m:r>
                        <a:rPr lang="en-IE" sz="2000" b="1" i="1" smtClean="0">
                          <a:latin typeface="Cambria Math" panose="02040503050406030204" pitchFamily="18" charset="0"/>
                        </a:rPr>
                        <m:t>𝑳𝒆𝒂𝒓𝒏𝒊𝒏𝒈</m:t>
                      </m:r>
                    </m:oMath>
                  </m:oMathPara>
                </a14:m>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65" y="924764"/>
                <a:ext cx="3641836" cy="400110"/>
              </a:xfrm>
              <a:prstGeom prst="rect">
                <a:avLst/>
              </a:prstGeom>
              <a:blipFill>
                <a:blip r:embed="rId3"/>
                <a:stretch>
                  <a:fillRect t="-9231" r="-48662" b="-27692"/>
                </a:stretch>
              </a:blipFill>
            </p:spPr>
            <p:txBody>
              <a:bodyPr/>
              <a:lstStyle/>
              <a:p>
                <a:r>
                  <a:rPr lang="en-IE">
                    <a:noFill/>
                  </a:rPr>
                  <a:t> </a:t>
                </a:r>
              </a:p>
            </p:txBody>
          </p:sp>
        </mc:Fallback>
      </mc:AlternateContent>
      <p:sp>
        <p:nvSpPr>
          <p:cNvPr id="9" name="Rectangle 10"/>
          <p:cNvSpPr>
            <a:spLocks noChangeArrowheads="1"/>
          </p:cNvSpPr>
          <p:nvPr/>
        </p:nvSpPr>
        <p:spPr bwMode="auto">
          <a:xfrm>
            <a:off x="276225" y="1457324"/>
            <a:ext cx="550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E" altLang="en-US" sz="1800" b="1" dirty="0"/>
              <a:t>Medium to low priorities of the network </a:t>
            </a:r>
          </a:p>
        </p:txBody>
      </p:sp>
      <p:graphicFrame>
        <p:nvGraphicFramePr>
          <p:cNvPr id="8" name="Table 7"/>
          <p:cNvGraphicFramePr>
            <a:graphicFrameLocks noGrp="1"/>
          </p:cNvGraphicFramePr>
          <p:nvPr>
            <p:extLst>
              <p:ext uri="{D42A27DB-BD31-4B8C-83A1-F6EECF244321}">
                <p14:modId xmlns:p14="http://schemas.microsoft.com/office/powerpoint/2010/main" val="3933656157"/>
              </p:ext>
            </p:extLst>
          </p:nvPr>
        </p:nvGraphicFramePr>
        <p:xfrm>
          <a:off x="276225" y="1917700"/>
          <a:ext cx="8591550" cy="3181425"/>
        </p:xfrm>
        <a:graphic>
          <a:graphicData uri="http://schemas.openxmlformats.org/drawingml/2006/table">
            <a:tbl>
              <a:tblPr firstRow="1" firstCol="1" bandRow="1"/>
              <a:tblGrid>
                <a:gridCol w="2872109">
                  <a:extLst>
                    <a:ext uri="{9D8B030D-6E8A-4147-A177-3AD203B41FA5}">
                      <a16:colId xmlns:a16="http://schemas.microsoft.com/office/drawing/2014/main" val="3339718421"/>
                    </a:ext>
                  </a:extLst>
                </a:gridCol>
                <a:gridCol w="1161612">
                  <a:extLst>
                    <a:ext uri="{9D8B030D-6E8A-4147-A177-3AD203B41FA5}">
                      <a16:colId xmlns:a16="http://schemas.microsoft.com/office/drawing/2014/main" val="4156640070"/>
                    </a:ext>
                  </a:extLst>
                </a:gridCol>
                <a:gridCol w="1164471">
                  <a:extLst>
                    <a:ext uri="{9D8B030D-6E8A-4147-A177-3AD203B41FA5}">
                      <a16:colId xmlns:a16="http://schemas.microsoft.com/office/drawing/2014/main" val="2119871846"/>
                    </a:ext>
                  </a:extLst>
                </a:gridCol>
                <a:gridCol w="1171142">
                  <a:extLst>
                    <a:ext uri="{9D8B030D-6E8A-4147-A177-3AD203B41FA5}">
                      <a16:colId xmlns:a16="http://schemas.microsoft.com/office/drawing/2014/main" val="397525622"/>
                    </a:ext>
                  </a:extLst>
                </a:gridCol>
                <a:gridCol w="1164471">
                  <a:extLst>
                    <a:ext uri="{9D8B030D-6E8A-4147-A177-3AD203B41FA5}">
                      <a16:colId xmlns:a16="http://schemas.microsoft.com/office/drawing/2014/main" val="132481314"/>
                    </a:ext>
                  </a:extLst>
                </a:gridCol>
                <a:gridCol w="1057745">
                  <a:extLst>
                    <a:ext uri="{9D8B030D-6E8A-4147-A177-3AD203B41FA5}">
                      <a16:colId xmlns:a16="http://schemas.microsoft.com/office/drawing/2014/main" val="1423121435"/>
                    </a:ext>
                  </a:extLst>
                </a:gridCol>
              </a:tblGrid>
              <a:tr h="657526">
                <a:tc>
                  <a:txBody>
                    <a:bodyPr/>
                    <a:lstStyle/>
                    <a:p>
                      <a:pPr>
                        <a:lnSpc>
                          <a:spcPct val="115000"/>
                        </a:lnSpc>
                        <a:spcAft>
                          <a:spcPts val="0"/>
                        </a:spcAft>
                      </a:pPr>
                      <a:r>
                        <a:rPr lang="en-IE"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Not a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Low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Medium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High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Essential</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657665"/>
                  </a:ext>
                </a:extLst>
              </a:tr>
              <a:tr h="1121733">
                <a:tc>
                  <a:txBody>
                    <a:bodyPr/>
                    <a:lstStyle/>
                    <a:p>
                      <a:pPr algn="l">
                        <a:lnSpc>
                          <a:spcPct val="115000"/>
                        </a:lnSpc>
                        <a:spcAft>
                          <a:spcPts val="0"/>
                        </a:spcAft>
                      </a:pPr>
                      <a:r>
                        <a:rPr lang="en-IE" sz="1600" b="0" i="1" dirty="0">
                          <a:effectLst/>
                          <a:latin typeface="Times New Roman" panose="02020603050405020304" pitchFamily="18" charset="0"/>
                          <a:ea typeface="Calibri" panose="020F0502020204030204" pitchFamily="34" charset="0"/>
                          <a:cs typeface="Times New Roman" panose="02020603050405020304" pitchFamily="18" charset="0"/>
                        </a:rPr>
                        <a:t>To ensure that strong education organisations support weak education organisations in improving</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2791305"/>
                  </a:ext>
                </a:extLst>
              </a:tr>
              <a:tr h="1121733">
                <a:tc>
                  <a:txBody>
                    <a:bodyPr/>
                    <a:lstStyle/>
                    <a:p>
                      <a:pPr algn="l">
                        <a:lnSpc>
                          <a:spcPct val="115000"/>
                        </a:lnSpc>
                        <a:spcAft>
                          <a:spcPts val="0"/>
                        </a:spcAft>
                      </a:pPr>
                      <a:r>
                        <a:rPr lang="en-IE" sz="1600" b="0" i="1" dirty="0">
                          <a:effectLst/>
                          <a:latin typeface="Times New Roman" panose="02020603050405020304" pitchFamily="18" charset="0"/>
                          <a:ea typeface="Calibri" panose="020F0502020204030204" pitchFamily="34" charset="0"/>
                          <a:cs typeface="Times New Roman" panose="02020603050405020304" pitchFamily="18" charset="0"/>
                        </a:rPr>
                        <a:t>To develop joint assessments</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IE" sz="16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4302140"/>
                  </a:ext>
                </a:extLst>
              </a:tr>
              <a:tr h="280433">
                <a:tc gridSpan="6">
                  <a:txBody>
                    <a:bodyPr/>
                    <a:lstStyle/>
                    <a:p>
                      <a:pP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Table 3:</a:t>
                      </a:r>
                      <a:r>
                        <a:rPr lang="en-IE" sz="1600" dirty="0">
                          <a:effectLst/>
                          <a:latin typeface="Times New Roman" panose="02020603050405020304" pitchFamily="18" charset="0"/>
                          <a:ea typeface="Calibri" panose="020F0502020204030204" pitchFamily="34" charset="0"/>
                          <a:cs typeface="Times New Roman" panose="02020603050405020304" pitchFamily="18" charset="0"/>
                        </a:rPr>
                        <a:t> Priorities of the Local Education Cluster - </a:t>
                      </a:r>
                      <a:r>
                        <a:rPr lang="en-IE" sz="1600" i="1" dirty="0">
                          <a:effectLst/>
                          <a:latin typeface="Times New Roman" panose="02020603050405020304" pitchFamily="18" charset="0"/>
                          <a:ea typeface="Calibri" panose="020F0502020204030204" pitchFamily="34" charset="0"/>
                          <a:cs typeface="Times New Roman" panose="02020603050405020304" pitchFamily="18" charset="0"/>
                        </a:rPr>
                        <a:t>Peer Learning and Assessment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480506736"/>
                  </a:ext>
                </a:extLst>
              </a:tr>
            </a:tbl>
          </a:graphicData>
        </a:graphic>
      </p:graphicFrame>
      <p:sp>
        <p:nvSpPr>
          <p:cNvPr id="7" name="Rectangle 6">
            <a:extLst>
              <a:ext uri="{FF2B5EF4-FFF2-40B4-BE49-F238E27FC236}">
                <a16:creationId xmlns:a16="http://schemas.microsoft.com/office/drawing/2014/main" id="{B4C24AED-1882-4042-AA92-A9C9CB87D343}"/>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Findings</a:t>
            </a:r>
          </a:p>
        </p:txBody>
      </p:sp>
    </p:spTree>
    <p:custDataLst>
      <p:tags r:id="rId1"/>
    </p:custDataLst>
    <p:extLst>
      <p:ext uri="{BB962C8B-B14F-4D97-AF65-F5344CB8AC3E}">
        <p14:creationId xmlns:p14="http://schemas.microsoft.com/office/powerpoint/2010/main" val="378493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91965" y="924764"/>
                <a:ext cx="36418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a:latin typeface="Cambria Math" panose="02040503050406030204" pitchFamily="18" charset="0"/>
                        </a:rPr>
                        <m:t>𝑷𝒓𝒊𝒐𝒓𝒊𝒕𝒊𝒆𝒔</m:t>
                      </m:r>
                      <m:r>
                        <a:rPr lang="en-IE" sz="2000" b="1" i="1">
                          <a:latin typeface="Cambria Math" panose="02040503050406030204" pitchFamily="18" charset="0"/>
                        </a:rPr>
                        <m:t> </m:t>
                      </m:r>
                      <m:r>
                        <a:rPr lang="en-IE" sz="2000" b="1" i="1">
                          <a:latin typeface="Cambria Math" panose="02040503050406030204" pitchFamily="18" charset="0"/>
                        </a:rPr>
                        <m:t>𝒐𝒇</m:t>
                      </m:r>
                      <m:r>
                        <a:rPr lang="en-IE" sz="2000" b="1" i="1">
                          <a:latin typeface="Cambria Math" panose="02040503050406030204" pitchFamily="18" charset="0"/>
                        </a:rPr>
                        <m:t> </m:t>
                      </m:r>
                      <m:r>
                        <a:rPr lang="en-IE" sz="2000" b="1" i="1">
                          <a:latin typeface="Cambria Math" panose="02040503050406030204" pitchFamily="18" charset="0"/>
                        </a:rPr>
                        <m:t>𝒕𝒉𝒆</m:t>
                      </m:r>
                      <m:r>
                        <a:rPr lang="en-IE" sz="2000" b="1" i="1">
                          <a:latin typeface="Cambria Math" panose="02040503050406030204" pitchFamily="18" charset="0"/>
                        </a:rPr>
                        <m:t> </m:t>
                      </m:r>
                      <m:r>
                        <a:rPr lang="en-IE" sz="2000" b="1" i="1">
                          <a:latin typeface="Cambria Math" panose="02040503050406030204" pitchFamily="18" charset="0"/>
                        </a:rPr>
                        <m:t>𝑵𝒆𝒕𝒘𝒐𝒓𝒌</m:t>
                      </m:r>
                      <m:r>
                        <a:rPr lang="en-IE" sz="2000" b="1" i="1">
                          <a:latin typeface="Cambria Math" panose="02040503050406030204" pitchFamily="18" charset="0"/>
                        </a:rPr>
                        <m:t>:</m:t>
                      </m:r>
                      <m:r>
                        <a:rPr lang="en-IE" sz="2000" b="1" i="1">
                          <a:latin typeface="Cambria Math" panose="02040503050406030204" pitchFamily="18" charset="0"/>
                        </a:rPr>
                        <m:t>𝑰𝒏𝒇𝒓𝒂𝒔𝒕𝒓𝒖𝒄𝒕𝒖𝒓𝒂𝒍</m:t>
                      </m:r>
                      <m:r>
                        <a:rPr lang="en-IE" sz="2000" b="1" i="1">
                          <a:latin typeface="Cambria Math" panose="02040503050406030204" pitchFamily="18" charset="0"/>
                        </a:rPr>
                        <m:t> </m:t>
                      </m:r>
                      <m:r>
                        <a:rPr lang="en-IE" sz="2000" b="1" i="1">
                          <a:latin typeface="Cambria Math" panose="02040503050406030204" pitchFamily="18" charset="0"/>
                        </a:rPr>
                        <m:t>𝒂𝒏𝒅</m:t>
                      </m:r>
                      <m:r>
                        <a:rPr lang="en-IE" sz="2000" b="1" i="1">
                          <a:latin typeface="Cambria Math" panose="02040503050406030204" pitchFamily="18" charset="0"/>
                        </a:rPr>
                        <m:t> </m:t>
                      </m:r>
                      <m:r>
                        <a:rPr lang="en-IE" sz="2000" b="1" i="1">
                          <a:latin typeface="Cambria Math" panose="02040503050406030204" pitchFamily="18" charset="0"/>
                        </a:rPr>
                        <m:t>𝒉𝒖𝒎𝒂𝒏</m:t>
                      </m:r>
                      <m:r>
                        <a:rPr lang="en-IE" sz="2000" b="1" i="1">
                          <a:latin typeface="Cambria Math" panose="02040503050406030204" pitchFamily="18" charset="0"/>
                        </a:rPr>
                        <m:t> </m:t>
                      </m:r>
                      <m:r>
                        <a:rPr lang="en-IE" sz="2000" b="1" i="1">
                          <a:latin typeface="Cambria Math" panose="02040503050406030204" pitchFamily="18" charset="0"/>
                        </a:rPr>
                        <m:t>𝑹𝒆𝒔𝒐𝒖𝒓𝒄𝒆𝒔</m:t>
                      </m:r>
                    </m:oMath>
                  </m:oMathPara>
                </a14:m>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65" y="924764"/>
                <a:ext cx="3641836" cy="400110"/>
              </a:xfrm>
              <a:prstGeom prst="rect">
                <a:avLst/>
              </a:prstGeom>
              <a:blipFill>
                <a:blip r:embed="rId4"/>
                <a:stretch>
                  <a:fillRect t="-9231" r="-131773" b="-27692"/>
                </a:stretch>
              </a:blipFill>
            </p:spPr>
            <p:txBody>
              <a:bodyPr/>
              <a:lstStyle/>
              <a:p>
                <a:r>
                  <a:rPr lang="en-IE">
                    <a:noFill/>
                  </a:rPr>
                  <a:t> </a:t>
                </a:r>
              </a:p>
            </p:txBody>
          </p:sp>
        </mc:Fallback>
      </mc:AlternateContent>
      <p:sp>
        <p:nvSpPr>
          <p:cNvPr id="9" name="Rectangle 10"/>
          <p:cNvSpPr>
            <a:spLocks noChangeArrowheads="1"/>
          </p:cNvSpPr>
          <p:nvPr/>
        </p:nvSpPr>
        <p:spPr bwMode="auto">
          <a:xfrm>
            <a:off x="276225" y="1457324"/>
            <a:ext cx="550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E" altLang="en-US" sz="1800" b="1" dirty="0"/>
              <a:t>Medium to low priorities of the network </a:t>
            </a:r>
          </a:p>
        </p:txBody>
      </p:sp>
      <p:graphicFrame>
        <p:nvGraphicFramePr>
          <p:cNvPr id="7" name="Table 6"/>
          <p:cNvGraphicFramePr>
            <a:graphicFrameLocks noGrp="1"/>
          </p:cNvGraphicFramePr>
          <p:nvPr>
            <p:extLst>
              <p:ext uri="{D42A27DB-BD31-4B8C-83A1-F6EECF244321}">
                <p14:modId xmlns:p14="http://schemas.microsoft.com/office/powerpoint/2010/main" val="3642050879"/>
              </p:ext>
            </p:extLst>
          </p:nvPr>
        </p:nvGraphicFramePr>
        <p:xfrm>
          <a:off x="334168" y="2008270"/>
          <a:ext cx="8475663" cy="3688052"/>
        </p:xfrm>
        <a:graphic>
          <a:graphicData uri="http://schemas.openxmlformats.org/drawingml/2006/table">
            <a:tbl>
              <a:tblPr firstRow="1" firstCol="1" bandRow="1"/>
              <a:tblGrid>
                <a:gridCol w="2848439">
                  <a:extLst>
                    <a:ext uri="{9D8B030D-6E8A-4147-A177-3AD203B41FA5}">
                      <a16:colId xmlns:a16="http://schemas.microsoft.com/office/drawing/2014/main" val="2622745175"/>
                    </a:ext>
                  </a:extLst>
                </a:gridCol>
                <a:gridCol w="1199001">
                  <a:extLst>
                    <a:ext uri="{9D8B030D-6E8A-4147-A177-3AD203B41FA5}">
                      <a16:colId xmlns:a16="http://schemas.microsoft.com/office/drawing/2014/main" val="3555597594"/>
                    </a:ext>
                  </a:extLst>
                </a:gridCol>
                <a:gridCol w="1199001">
                  <a:extLst>
                    <a:ext uri="{9D8B030D-6E8A-4147-A177-3AD203B41FA5}">
                      <a16:colId xmlns:a16="http://schemas.microsoft.com/office/drawing/2014/main" val="1774656381"/>
                    </a:ext>
                  </a:extLst>
                </a:gridCol>
                <a:gridCol w="1154420">
                  <a:extLst>
                    <a:ext uri="{9D8B030D-6E8A-4147-A177-3AD203B41FA5}">
                      <a16:colId xmlns:a16="http://schemas.microsoft.com/office/drawing/2014/main" val="1770604272"/>
                    </a:ext>
                  </a:extLst>
                </a:gridCol>
                <a:gridCol w="1149778">
                  <a:extLst>
                    <a:ext uri="{9D8B030D-6E8A-4147-A177-3AD203B41FA5}">
                      <a16:colId xmlns:a16="http://schemas.microsoft.com/office/drawing/2014/main" val="3777162863"/>
                    </a:ext>
                  </a:extLst>
                </a:gridCol>
                <a:gridCol w="925024">
                  <a:extLst>
                    <a:ext uri="{9D8B030D-6E8A-4147-A177-3AD203B41FA5}">
                      <a16:colId xmlns:a16="http://schemas.microsoft.com/office/drawing/2014/main" val="4142968423"/>
                    </a:ext>
                  </a:extLst>
                </a:gridCol>
              </a:tblGrid>
              <a:tr h="798968">
                <a:tc>
                  <a:txBody>
                    <a:bodyPr/>
                    <a:lstStyle/>
                    <a:p>
                      <a:pPr>
                        <a:lnSpc>
                          <a:spcPct val="115000"/>
                        </a:lnSpc>
                        <a:spcAft>
                          <a:spcPts val="0"/>
                        </a:spcAft>
                      </a:pPr>
                      <a:r>
                        <a:rPr lang="en-IE"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Not a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Low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Medium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High priority</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Essential</a:t>
                      </a:r>
                      <a:endParaRPr lang="en-I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882646"/>
                  </a:ext>
                </a:extLst>
              </a:tr>
              <a:tr h="434222">
                <a:tc>
                  <a:txBody>
                    <a:bodyPr/>
                    <a:lstStyle/>
                    <a:p>
                      <a:pPr algn="l">
                        <a:lnSpc>
                          <a:spcPct val="115000"/>
                        </a:lnSpc>
                        <a:spcAft>
                          <a:spcPts val="0"/>
                        </a:spcAft>
                      </a:pPr>
                      <a:r>
                        <a:rPr lang="en-IE" sz="1500" b="0" i="1" dirty="0">
                          <a:effectLst/>
                          <a:latin typeface="Times New Roman" panose="02020603050405020304" pitchFamily="18" charset="0"/>
                          <a:ea typeface="Calibri" panose="020F0502020204030204" pitchFamily="34" charset="0"/>
                          <a:cs typeface="Times New Roman" panose="02020603050405020304" pitchFamily="18" charset="0"/>
                        </a:rPr>
                        <a:t>To share resources: IT</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9913574"/>
                  </a:ext>
                </a:extLst>
              </a:tr>
              <a:tr h="626526">
                <a:tc>
                  <a:txBody>
                    <a:bodyPr/>
                    <a:lstStyle/>
                    <a:p>
                      <a:pPr algn="l">
                        <a:lnSpc>
                          <a:spcPct val="115000"/>
                        </a:lnSpc>
                        <a:spcAft>
                          <a:spcPts val="0"/>
                        </a:spcAft>
                      </a:pPr>
                      <a:r>
                        <a:rPr lang="en-IE" sz="1500" b="0" i="1" dirty="0">
                          <a:effectLst/>
                          <a:latin typeface="Times New Roman" panose="02020603050405020304" pitchFamily="18" charset="0"/>
                          <a:ea typeface="Calibri" panose="020F0502020204030204" pitchFamily="34" charset="0"/>
                          <a:cs typeface="Times New Roman" panose="02020603050405020304" pitchFamily="18" charset="0"/>
                        </a:rPr>
                        <a:t>To share school buildings and school grounds</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4933253"/>
                  </a:ext>
                </a:extLst>
              </a:tr>
              <a:tr h="626526">
                <a:tc>
                  <a:txBody>
                    <a:bodyPr/>
                    <a:lstStyle/>
                    <a:p>
                      <a:pPr algn="l">
                        <a:lnSpc>
                          <a:spcPct val="115000"/>
                        </a:lnSpc>
                        <a:spcAft>
                          <a:spcPts val="0"/>
                        </a:spcAft>
                      </a:pPr>
                      <a:r>
                        <a:rPr lang="en-IE" sz="1500" b="0" i="1" dirty="0">
                          <a:effectLst/>
                          <a:latin typeface="Times New Roman" panose="02020603050405020304" pitchFamily="18" charset="0"/>
                          <a:ea typeface="Calibri" panose="020F0502020204030204" pitchFamily="34" charset="0"/>
                          <a:cs typeface="Times New Roman" panose="02020603050405020304" pitchFamily="18" charset="0"/>
                        </a:rPr>
                        <a:t>To share staff </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a:solidFill>
                            <a:srgbClr val="000000"/>
                          </a:solidFill>
                          <a:effectLst/>
                          <a:latin typeface="Times New Roman" panose="02020603050405020304" pitchFamily="18" charset="0"/>
                          <a:cs typeface="Times New Roman" panose="02020603050405020304" pitchFamily="18"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IE" sz="15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75844"/>
                  </a:ext>
                </a:extLst>
              </a:tr>
              <a:tr h="626526">
                <a:tc>
                  <a:txBody>
                    <a:bodyPr/>
                    <a:lstStyle/>
                    <a:p>
                      <a:pPr algn="l">
                        <a:lnSpc>
                          <a:spcPct val="115000"/>
                        </a:lnSpc>
                        <a:spcAft>
                          <a:spcPts val="0"/>
                        </a:spcAft>
                      </a:pPr>
                      <a:r>
                        <a:rPr lang="en-IE" sz="1500" b="0" i="1" dirty="0">
                          <a:effectLst/>
                          <a:latin typeface="Times New Roman" panose="02020603050405020304" pitchFamily="18" charset="0"/>
                          <a:ea typeface="Calibri" panose="020F0502020204030204" pitchFamily="34" charset="0"/>
                          <a:cs typeface="Times New Roman" panose="02020603050405020304" pitchFamily="18" charset="0"/>
                        </a:rPr>
                        <a:t>To share community workers and support services (e.g. school psychologist)</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15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15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150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1500" b="0"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IE" sz="15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652308129"/>
                  </a:ext>
                </a:extLst>
              </a:tr>
              <a:tr h="434222">
                <a:tc gridSpan="6">
                  <a:txBody>
                    <a:bodyPr/>
                    <a:lstStyle/>
                    <a:p>
                      <a:pPr>
                        <a:lnSpc>
                          <a:spcPct val="115000"/>
                        </a:lnSpc>
                        <a:spcAft>
                          <a:spcPts val="0"/>
                        </a:spcAft>
                      </a:pP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Table 4:</a:t>
                      </a:r>
                      <a:r>
                        <a:rPr lang="en-IE" sz="1600" dirty="0">
                          <a:effectLst/>
                          <a:latin typeface="Times New Roman" panose="02020603050405020304" pitchFamily="18" charset="0"/>
                          <a:ea typeface="Calibri" panose="020F0502020204030204" pitchFamily="34" charset="0"/>
                          <a:cs typeface="Times New Roman" panose="02020603050405020304" pitchFamily="18" charset="0"/>
                        </a:rPr>
                        <a:t> Priorities of the Local Education Cluster : </a:t>
                      </a:r>
                      <a:r>
                        <a:rPr lang="en-IE" sz="1600" i="1" dirty="0">
                          <a:effectLst/>
                          <a:latin typeface="Times New Roman" panose="02020603050405020304" pitchFamily="18" charset="0"/>
                          <a:ea typeface="Calibri" panose="020F0502020204030204" pitchFamily="34" charset="0"/>
                          <a:cs typeface="Times New Roman" panose="02020603050405020304" pitchFamily="18" charset="0"/>
                        </a:rPr>
                        <a:t>Infrastructural and human Resources</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794619076"/>
                  </a:ext>
                </a:extLst>
              </a:tr>
            </a:tbl>
          </a:graphicData>
        </a:graphic>
      </p:graphicFrame>
      <p:sp>
        <p:nvSpPr>
          <p:cNvPr id="8" name="Rectangle 7">
            <a:extLst>
              <a:ext uri="{FF2B5EF4-FFF2-40B4-BE49-F238E27FC236}">
                <a16:creationId xmlns:a16="http://schemas.microsoft.com/office/drawing/2014/main" id="{504AA158-36A3-435E-930E-052714AD7A1D}"/>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Findings</a:t>
            </a:r>
          </a:p>
        </p:txBody>
      </p:sp>
    </p:spTree>
    <p:custDataLst>
      <p:tags r:id="rId1"/>
    </p:custDataLst>
    <p:extLst>
      <p:ext uri="{BB962C8B-B14F-4D97-AF65-F5344CB8AC3E}">
        <p14:creationId xmlns:p14="http://schemas.microsoft.com/office/powerpoint/2010/main" val="157302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Findings</a:t>
            </a:r>
          </a:p>
        </p:txBody>
      </p:sp>
      <mc:AlternateContent xmlns:mc="http://schemas.openxmlformats.org/markup-compatibility/2006" xmlns:a14="http://schemas.microsoft.com/office/drawing/2010/main">
        <mc:Choice Requires="a14">
          <p:sp>
            <p:nvSpPr>
              <p:cNvPr id="6" name="TextBox 5"/>
              <p:cNvSpPr txBox="1"/>
              <p:nvPr/>
            </p:nvSpPr>
            <p:spPr>
              <a:xfrm>
                <a:off x="91965" y="924764"/>
                <a:ext cx="36418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a:latin typeface="Cambria Math" panose="02040503050406030204" pitchFamily="18" charset="0"/>
                        </a:rPr>
                        <m:t>𝑷𝒓𝒊𝒐𝒓𝒊𝒕𝒊𝒆𝒔</m:t>
                      </m:r>
                      <m:r>
                        <a:rPr lang="en-IE" sz="2000" b="1" i="1">
                          <a:latin typeface="Cambria Math" panose="02040503050406030204" pitchFamily="18" charset="0"/>
                        </a:rPr>
                        <m:t> </m:t>
                      </m:r>
                      <m:r>
                        <a:rPr lang="en-IE" sz="2000" b="1" i="1">
                          <a:latin typeface="Cambria Math" panose="02040503050406030204" pitchFamily="18" charset="0"/>
                        </a:rPr>
                        <m:t>𝒐𝒇</m:t>
                      </m:r>
                      <m:r>
                        <a:rPr lang="en-IE" sz="2000" b="1" i="1">
                          <a:latin typeface="Cambria Math" panose="02040503050406030204" pitchFamily="18" charset="0"/>
                        </a:rPr>
                        <m:t> </m:t>
                      </m:r>
                      <m:r>
                        <a:rPr lang="en-IE" sz="2000" b="1" i="1">
                          <a:latin typeface="Cambria Math" panose="02040503050406030204" pitchFamily="18" charset="0"/>
                        </a:rPr>
                        <m:t>𝒕𝒉𝒆</m:t>
                      </m:r>
                      <m:r>
                        <a:rPr lang="en-IE" sz="2000" b="1" i="1">
                          <a:latin typeface="Cambria Math" panose="02040503050406030204" pitchFamily="18" charset="0"/>
                        </a:rPr>
                        <m:t> </m:t>
                      </m:r>
                      <m:r>
                        <a:rPr lang="en-IE" sz="2000" b="1" i="1">
                          <a:latin typeface="Cambria Math" panose="02040503050406030204" pitchFamily="18" charset="0"/>
                        </a:rPr>
                        <m:t>𝑵𝒆𝒕𝒘𝒐𝒓𝒌</m:t>
                      </m:r>
                      <m:r>
                        <a:rPr lang="en-IE" sz="2000" b="1" i="1">
                          <a:latin typeface="Cambria Math" panose="02040503050406030204" pitchFamily="18" charset="0"/>
                        </a:rPr>
                        <m:t>:</m:t>
                      </m:r>
                      <m:r>
                        <a:rPr lang="en-IE" sz="2000" b="1" i="1">
                          <a:latin typeface="Cambria Math" panose="02040503050406030204" pitchFamily="18" charset="0"/>
                        </a:rPr>
                        <m:t>𝑬𝒗𝒂𝒍𝒖𝒂𝒕𝒊𝒐𝒏</m:t>
                      </m:r>
                      <m:r>
                        <a:rPr lang="en-IE" sz="2000" b="1" i="1">
                          <a:latin typeface="Cambria Math" panose="02040503050406030204" pitchFamily="18" charset="0"/>
                        </a:rPr>
                        <m:t> </m:t>
                      </m:r>
                      <m:r>
                        <a:rPr lang="en-IE" sz="2000" b="1" i="1">
                          <a:latin typeface="Cambria Math" panose="02040503050406030204" pitchFamily="18" charset="0"/>
                        </a:rPr>
                        <m:t>𝒂𝒏𝒅</m:t>
                      </m:r>
                      <m:r>
                        <a:rPr lang="en-IE" sz="2000" b="1" i="1">
                          <a:latin typeface="Cambria Math" panose="02040503050406030204" pitchFamily="18" charset="0"/>
                        </a:rPr>
                        <m:t> </m:t>
                      </m:r>
                      <m:r>
                        <a:rPr lang="en-IE" sz="2000" b="1" i="1">
                          <a:latin typeface="Cambria Math" panose="02040503050406030204" pitchFamily="18" charset="0"/>
                        </a:rPr>
                        <m:t>𝑷𝒍𝒂𝒏𝒏𝒊𝒏𝒈</m:t>
                      </m:r>
                    </m:oMath>
                  </m:oMathPara>
                </a14:m>
                <a:endParaRPr dirty="0"/>
              </a:p>
            </p:txBody>
          </p:sp>
        </mc:Choice>
        <mc:Fallback xmlns="">
          <p:sp>
            <p:nvSpPr>
              <p:cNvPr id="6" name="TextBox 5"/>
              <p:cNvSpPr txBox="1">
                <a:spLocks noRot="1" noChangeAspect="1" noMove="1" noResize="1" noEditPoints="1" noAdjustHandles="1" noChangeArrowheads="1" noChangeShapeType="1" noTextEdit="1"/>
              </p:cNvSpPr>
              <p:nvPr/>
            </p:nvSpPr>
            <p:spPr>
              <a:xfrm>
                <a:off x="91965" y="924764"/>
                <a:ext cx="3641836" cy="400110"/>
              </a:xfrm>
              <a:prstGeom prst="rect">
                <a:avLst/>
              </a:prstGeom>
              <a:blipFill>
                <a:blip r:embed="rId3"/>
                <a:stretch>
                  <a:fillRect t="-9231" r="-86120" b="-27692"/>
                </a:stretch>
              </a:blipFill>
            </p:spPr>
            <p:txBody>
              <a:bodyPr/>
              <a:lstStyle/>
              <a:p>
                <a:r>
                  <a:rPr lang="en-IE">
                    <a:noFill/>
                  </a:rPr>
                  <a:t> </a:t>
                </a:r>
              </a:p>
            </p:txBody>
          </p:sp>
        </mc:Fallback>
      </mc:AlternateContent>
      <p:sp>
        <p:nvSpPr>
          <p:cNvPr id="9" name="Rectangle 10"/>
          <p:cNvSpPr>
            <a:spLocks noChangeArrowheads="1"/>
          </p:cNvSpPr>
          <p:nvPr/>
        </p:nvSpPr>
        <p:spPr bwMode="auto">
          <a:xfrm>
            <a:off x="236220" y="1507600"/>
            <a:ext cx="550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E" altLang="en-US" sz="1800" b="1" dirty="0"/>
              <a:t>Medium to low priorities of the network </a:t>
            </a:r>
          </a:p>
        </p:txBody>
      </p:sp>
      <p:sp>
        <p:nvSpPr>
          <p:cNvPr id="7" name="Rectangle 2"/>
          <p:cNvSpPr>
            <a:spLocks noChangeArrowheads="1"/>
          </p:cNvSpPr>
          <p:nvPr/>
        </p:nvSpPr>
        <p:spPr bwMode="auto">
          <a:xfrm>
            <a:off x="266700" y="2060214"/>
            <a:ext cx="8610600" cy="423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None/>
            </a:pPr>
            <a:r>
              <a:rPr lang="en-IE" altLang="en-US" sz="1800" i="1" dirty="0">
                <a:latin typeface="Times New Roman" panose="02020603050405020304" pitchFamily="18" charset="0"/>
                <a:ea typeface="Calibri" panose="020F0502020204030204" pitchFamily="34" charset="0"/>
                <a:cs typeface="Times New Roman" panose="02020603050405020304" pitchFamily="18" charset="0"/>
              </a:rPr>
              <a:t>It is relatively easy to start initiatives such as this, but when the workload takes over it is hard to keep initiatives like this one current. I see a huge amount of administration in maintaining a cluster, and with the extinction of middle management in schools I cannot see how it could be done.</a:t>
            </a:r>
            <a:endParaRPr lang="en-IE" altLang="en-US" sz="1600" dirty="0">
              <a:ea typeface="Calibri" panose="020F0502020204030204" pitchFamily="34" charset="0"/>
              <a:cs typeface="Times New Roman" panose="02020603050405020304" pitchFamily="18" charset="0"/>
            </a:endParaRPr>
          </a:p>
          <a:p>
            <a:pPr algn="just">
              <a:lnSpc>
                <a:spcPct val="115000"/>
              </a:lnSpc>
              <a:spcBef>
                <a:spcPct val="0"/>
              </a:spcBef>
              <a:buFontTx/>
              <a:buNone/>
            </a:pPr>
            <a:endParaRPr lang="en-IE" altLang="en-US" sz="18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buFontTx/>
              <a:buNone/>
            </a:pPr>
            <a:r>
              <a:rPr lang="en-IE" altLang="en-US" sz="1800" i="1" dirty="0">
                <a:latin typeface="Times New Roman" panose="02020603050405020304" pitchFamily="18" charset="0"/>
                <a:ea typeface="Calibri" panose="020F0502020204030204" pitchFamily="34" charset="0"/>
                <a:cs typeface="Times New Roman" panose="02020603050405020304" pitchFamily="18" charset="0"/>
              </a:rPr>
              <a:t>The competitive nature of local schools will definitely impact on Local Education Clusters as there can often be distrust, especially when schools are competing to attract numbers. Finding time in an already congested and hectic schedule might mean that Principals and Deputies may not attend as more pressing matters may need to be dealt with in the school.</a:t>
            </a:r>
          </a:p>
          <a:p>
            <a:pPr algn="just">
              <a:lnSpc>
                <a:spcPct val="115000"/>
              </a:lnSpc>
              <a:spcBef>
                <a:spcPct val="0"/>
              </a:spcBef>
              <a:buFontTx/>
              <a:buNone/>
            </a:pPr>
            <a:endParaRPr lang="en-IE" altLang="en-US" sz="18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buFontTx/>
              <a:buNone/>
            </a:pPr>
            <a:r>
              <a:rPr lang="en-IE" altLang="en-US" sz="1800" i="1" dirty="0">
                <a:latin typeface="Times New Roman" panose="02020603050405020304" pitchFamily="18" charset="0"/>
                <a:ea typeface="Calibri" panose="020F0502020204030204" pitchFamily="34" charset="0"/>
                <a:cs typeface="Times New Roman" panose="02020603050405020304" pitchFamily="18" charset="0"/>
              </a:rPr>
              <a:t>Sharing of Staff, joint CPD initiatives: A great idea if you’ve never been involved in time tabling. Real World. There is a lot more to Local Education Clusters than you think.</a:t>
            </a:r>
          </a:p>
          <a:p>
            <a:pPr algn="just">
              <a:lnSpc>
                <a:spcPct val="115000"/>
              </a:lnSpc>
              <a:spcBef>
                <a:spcPct val="0"/>
              </a:spcBef>
              <a:buFontTx/>
              <a:buNone/>
            </a:pPr>
            <a:endParaRPr lang="en-IE" altLang="en-US" sz="1800" i="1" dirty="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7148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98586A3-57B8-4383-B6C7-9829DFE12DC9}"/>
                  </a:ext>
                </a:extLst>
              </p:cNvPr>
              <p:cNvSpPr txBox="1"/>
              <p:nvPr/>
            </p:nvSpPr>
            <p:spPr>
              <a:xfrm>
                <a:off x="76200" y="838200"/>
                <a:ext cx="9067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IE" altLang="en-US" sz="2000" dirty="0" smtClean="0">
                          <a:latin typeface="Cambria Math" panose="02040503050406030204" pitchFamily="18" charset="0"/>
                          <a:ea typeface="Cambria Math" panose="02040503050406030204" pitchFamily="18" charset="0"/>
                          <a:cs typeface="Times New Roman" panose="02020603050405020304" pitchFamily="18" charset="0"/>
                        </a:rPr>
                        <m:t>O</m:t>
                      </m:r>
                      <m:r>
                        <m:rPr>
                          <m:nor/>
                        </m:rPr>
                        <a:rPr lang="en-IE" altLang="en-US" sz="2000" b="0" dirty="0" smtClean="0">
                          <a:latin typeface="Cambria Math" panose="02040503050406030204" pitchFamily="18" charset="0"/>
                          <a:ea typeface="Cambria Math" panose="02040503050406030204" pitchFamily="18" charset="0"/>
                          <a:cs typeface="Times New Roman" panose="02020603050405020304" pitchFamily="18" charset="0"/>
                        </a:rPr>
                        <m:t>utline</m:t>
                      </m:r>
                      <m:r>
                        <m:rPr>
                          <m:nor/>
                        </m:rPr>
                        <a:rPr lang="en-IE" altLang="en-US" sz="2000" b="0"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IE" altLang="en-US" sz="2000" b="0" dirty="0" smtClean="0">
                          <a:latin typeface="Cambria Math" panose="02040503050406030204" pitchFamily="18" charset="0"/>
                          <a:ea typeface="Cambria Math" panose="02040503050406030204" pitchFamily="18" charset="0"/>
                          <a:cs typeface="Times New Roman" panose="02020603050405020304" pitchFamily="18" charset="0"/>
                        </a:rPr>
                        <m:t>of</m:t>
                      </m:r>
                      <m:r>
                        <m:rPr>
                          <m:nor/>
                        </m:rPr>
                        <a:rPr lang="en-IE" altLang="en-US" sz="2000" b="0"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IE" altLang="en-US" sz="2000" b="0" dirty="0" smtClean="0">
                          <a:latin typeface="Cambria Math" panose="02040503050406030204" pitchFamily="18" charset="0"/>
                          <a:ea typeface="Cambria Math" panose="02040503050406030204" pitchFamily="18" charset="0"/>
                          <a:cs typeface="Times New Roman" panose="02020603050405020304" pitchFamily="18" charset="0"/>
                        </a:rPr>
                        <m:t>Presentation</m:t>
                      </m:r>
                    </m:oMath>
                  </m:oMathPara>
                </a14:m>
                <a:endParaRPr dirty="0"/>
              </a:p>
            </p:txBody>
          </p:sp>
        </mc:Choice>
        <mc:Fallback>
          <p:sp>
            <p:nvSpPr>
              <p:cNvPr id="3" name="TextBox 2">
                <a:extLst>
                  <a:ext uri="{FF2B5EF4-FFF2-40B4-BE49-F238E27FC236}">
                    <a16:creationId xmlns:a16="http://schemas.microsoft.com/office/drawing/2014/main" id="{098586A3-57B8-4383-B6C7-9829DFE12DC9}"/>
                  </a:ext>
                </a:extLst>
              </p:cNvPr>
              <p:cNvSpPr txBox="1">
                <a:spLocks noRot="1" noChangeAspect="1" noMove="1" noResize="1" noEditPoints="1" noAdjustHandles="1" noChangeArrowheads="1" noChangeShapeType="1" noTextEdit="1"/>
              </p:cNvSpPr>
              <p:nvPr/>
            </p:nvSpPr>
            <p:spPr>
              <a:xfrm>
                <a:off x="76200" y="838200"/>
                <a:ext cx="9067800" cy="400110"/>
              </a:xfrm>
              <a:prstGeom prst="rect">
                <a:avLst/>
              </a:prstGeom>
              <a:blipFill>
                <a:blip r:embed="rId3"/>
                <a:stretch>
                  <a:fillRect/>
                </a:stretch>
              </a:blipFill>
            </p:spPr>
            <p:txBody>
              <a:bodyPr/>
              <a:lstStyle/>
              <a:p>
                <a:r>
                  <a:rPr lang="en-IE">
                    <a:noFill/>
                  </a:rPr>
                  <a:t> </a:t>
                </a:r>
              </a:p>
            </p:txBody>
          </p:sp>
        </mc:Fallback>
      </mc:AlternateContent>
      <p:sp>
        <p:nvSpPr>
          <p:cNvPr id="4" name="TextBox 3">
            <a:extLst>
              <a:ext uri="{FF2B5EF4-FFF2-40B4-BE49-F238E27FC236}">
                <a16:creationId xmlns:a16="http://schemas.microsoft.com/office/drawing/2014/main" id="{421AF801-8B7B-42BE-9557-2BFDC7B1A5E5}"/>
              </a:ext>
            </a:extLst>
          </p:cNvPr>
          <p:cNvSpPr txBox="1"/>
          <p:nvPr/>
        </p:nvSpPr>
        <p:spPr>
          <a:xfrm>
            <a:off x="609600" y="1752600"/>
            <a:ext cx="6705600" cy="3416320"/>
          </a:xfrm>
          <a:prstGeom prst="rect">
            <a:avLst/>
          </a:prstGeom>
          <a:noFill/>
        </p:spPr>
        <p:txBody>
          <a:bodyPr wrap="square" rtlCol="0">
            <a:spAutoFit/>
          </a:bodyPr>
          <a:lstStyle/>
          <a:p>
            <a:r>
              <a:rPr lang="en-IE" b="1" dirty="0">
                <a:solidFill>
                  <a:srgbClr val="00B0F0"/>
                </a:solidFill>
              </a:rPr>
              <a:t>The request</a:t>
            </a:r>
          </a:p>
          <a:p>
            <a:endParaRPr lang="en-IE" b="1" dirty="0">
              <a:solidFill>
                <a:srgbClr val="00B0F0"/>
              </a:solidFill>
            </a:endParaRPr>
          </a:p>
          <a:p>
            <a:pPr marL="285750" indent="-285750">
              <a:buFont typeface="Arial" panose="020B0604020202020204" pitchFamily="34" charset="0"/>
              <a:buChar char="•"/>
            </a:pPr>
            <a:r>
              <a:rPr lang="en-IE" dirty="0"/>
              <a:t>Provide an Overview on the Challenges and Opportunities for Polycentric Inspection /  Professional Learning Networks in Ireland</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Present research findings from the Island of Ireland</a:t>
            </a:r>
          </a:p>
          <a:p>
            <a:pPr marL="285750" indent="-285750">
              <a:buFont typeface="Arial" panose="020B0604020202020204" pitchFamily="34" charset="0"/>
              <a:buChar char="•"/>
            </a:pPr>
            <a:endParaRPr lang="en-IE" dirty="0"/>
          </a:p>
          <a:p>
            <a:r>
              <a:rPr lang="en-IE" b="1" dirty="0">
                <a:solidFill>
                  <a:srgbClr val="00B0F0"/>
                </a:solidFill>
              </a:rPr>
              <a:t>A suggestion (But please ignore)</a:t>
            </a:r>
          </a:p>
          <a:p>
            <a:endParaRPr lang="en-IE" b="1" dirty="0">
              <a:solidFill>
                <a:srgbClr val="00B0F0"/>
              </a:solidFill>
            </a:endParaRPr>
          </a:p>
          <a:p>
            <a:pPr marL="285750" indent="-285750">
              <a:buFont typeface="Arial" panose="020B0604020202020204" pitchFamily="34" charset="0"/>
              <a:buChar char="•"/>
            </a:pPr>
            <a:r>
              <a:rPr lang="en-IE" dirty="0">
                <a:solidFill>
                  <a:srgbClr val="404040"/>
                </a:solidFill>
              </a:rPr>
              <a:t>Conceptualising Polycentric Inspection  across Domains</a:t>
            </a:r>
          </a:p>
          <a:p>
            <a:endParaRPr lang="en-IE" b="1" dirty="0">
              <a:solidFill>
                <a:srgbClr val="00B0F0"/>
              </a:solidFill>
            </a:endParaRPr>
          </a:p>
          <a:p>
            <a:pPr marL="285750" indent="-285750">
              <a:buFont typeface="Arial" panose="020B0604020202020204" pitchFamily="34" charset="0"/>
              <a:buChar char="•"/>
            </a:pPr>
            <a:endParaRPr lang="en-IE" b="1" dirty="0">
              <a:solidFill>
                <a:srgbClr val="00B0F0"/>
              </a:solidFill>
            </a:endParaRPr>
          </a:p>
        </p:txBody>
      </p:sp>
    </p:spTree>
    <p:custDataLst>
      <p:tags r:id="rId1"/>
    </p:custDataLst>
    <p:extLst>
      <p:ext uri="{BB962C8B-B14F-4D97-AF65-F5344CB8AC3E}">
        <p14:creationId xmlns:p14="http://schemas.microsoft.com/office/powerpoint/2010/main" val="11530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7933" y="1885571"/>
            <a:ext cx="43815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IE" altLang="en-US" sz="1800" dirty="0"/>
              <a:t>The benefits of Local Education Clusters were perceived as many. </a:t>
            </a:r>
          </a:p>
          <a:p>
            <a:pPr algn="just">
              <a:spcBef>
                <a:spcPct val="0"/>
              </a:spcBef>
              <a:buFontTx/>
              <a:buNone/>
            </a:pPr>
            <a:endParaRPr lang="en-IE" altLang="en-US" sz="1800" dirty="0"/>
          </a:p>
          <a:p>
            <a:pPr algn="just">
              <a:spcBef>
                <a:spcPct val="0"/>
              </a:spcBef>
              <a:buNone/>
            </a:pPr>
            <a:r>
              <a:rPr lang="en-IE" altLang="en-US" sz="1800" dirty="0"/>
              <a:t>There was widespread agreement that a key role of the network was to work together to provide joint planning and learning activities. </a:t>
            </a:r>
          </a:p>
          <a:p>
            <a:pPr algn="just">
              <a:spcBef>
                <a:spcPct val="0"/>
              </a:spcBef>
              <a:buFontTx/>
              <a:buNone/>
            </a:pPr>
            <a:endParaRPr lang="en-IE" altLang="en-US" sz="1800" dirty="0"/>
          </a:p>
          <a:p>
            <a:pPr algn="just">
              <a:spcBef>
                <a:spcPct val="0"/>
              </a:spcBef>
              <a:buFontTx/>
              <a:buNone/>
            </a:pPr>
            <a:r>
              <a:rPr lang="en-IE" altLang="en-US" sz="1800" dirty="0"/>
              <a:t>However, there may be </a:t>
            </a:r>
            <a:r>
              <a:rPr lang="en-IE" altLang="en-US" sz="1800" b="1" dirty="0"/>
              <a:t>considerable constraints </a:t>
            </a:r>
            <a:r>
              <a:rPr lang="en-IE" altLang="en-US" sz="1800" dirty="0"/>
              <a:t>on the level of co-operation possible, </a:t>
            </a:r>
            <a:r>
              <a:rPr lang="en-IE" altLang="en-US" sz="1800" b="1" dirty="0">
                <a:solidFill>
                  <a:srgbClr val="FF0000"/>
                </a:solidFill>
              </a:rPr>
              <a:t>certainly in a voluntary network. </a:t>
            </a:r>
          </a:p>
          <a:p>
            <a:pPr>
              <a:spcBef>
                <a:spcPct val="0"/>
              </a:spcBef>
              <a:buFontTx/>
              <a:buNone/>
            </a:pPr>
            <a:endParaRPr lang="en-IE" altLang="en-US" sz="1800" dirty="0"/>
          </a:p>
        </p:txBody>
      </p:sp>
      <p:pic>
        <p:nvPicPr>
          <p:cNvPr id="10" name="Picture 9"/>
          <p:cNvPicPr>
            <a:picLocks noChangeAspect="1"/>
          </p:cNvPicPr>
          <p:nvPr/>
        </p:nvPicPr>
        <p:blipFill rotWithShape="1">
          <a:blip r:embed="rId4"/>
          <a:srcRect l="22445" t="23333" r="42841" b="14445"/>
          <a:stretch/>
        </p:blipFill>
        <p:spPr>
          <a:xfrm>
            <a:off x="5595412" y="1676400"/>
            <a:ext cx="2938988" cy="3557664"/>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309398" y="997562"/>
                <a:ext cx="448003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𝑺𝒖𝒎𝒎𝒂𝒓𝒚</m:t>
                      </m:r>
                    </m:oMath>
                  </m:oMathPara>
                </a14:m>
                <a:endParaRPr dirty="0"/>
              </a:p>
            </p:txBody>
          </p:sp>
        </mc:Choice>
        <mc:Fallback>
          <p:sp>
            <p:nvSpPr>
              <p:cNvPr id="7" name="TextBox 6"/>
              <p:cNvSpPr txBox="1">
                <a:spLocks noRot="1" noChangeAspect="1" noMove="1" noResize="1" noEditPoints="1" noAdjustHandles="1" noChangeArrowheads="1" noChangeShapeType="1" noTextEdit="1"/>
              </p:cNvSpPr>
              <p:nvPr/>
            </p:nvSpPr>
            <p:spPr>
              <a:xfrm>
                <a:off x="309398" y="997562"/>
                <a:ext cx="4480035" cy="400110"/>
              </a:xfrm>
              <a:prstGeom prst="rect">
                <a:avLst/>
              </a:prstGeom>
              <a:blipFill>
                <a:blip r:embed="rId5"/>
                <a:stretch>
                  <a:fillRect b="-13846"/>
                </a:stretch>
              </a:blipFill>
            </p:spPr>
            <p:txBody>
              <a:bodyPr/>
              <a:lstStyle/>
              <a:p>
                <a:r>
                  <a:rPr lang="en-IE">
                    <a:noFill/>
                  </a:rPr>
                  <a:t> </a:t>
                </a:r>
              </a:p>
            </p:txBody>
          </p:sp>
        </mc:Fallback>
      </mc:AlternateContent>
      <p:sp>
        <p:nvSpPr>
          <p:cNvPr id="9" name="Rectangle 8">
            <a:extLst>
              <a:ext uri="{FF2B5EF4-FFF2-40B4-BE49-F238E27FC236}">
                <a16:creationId xmlns:a16="http://schemas.microsoft.com/office/drawing/2014/main" id="{FBF226AA-0605-4FDE-9DC4-91CDF41FBFD1}"/>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Conclusion</a:t>
            </a:r>
            <a:endParaRPr lang="en-IE" sz="2400" dirty="0">
              <a:solidFill>
                <a:schemeClr val="bg1"/>
              </a:solidFill>
            </a:endParaRPr>
          </a:p>
        </p:txBody>
      </p:sp>
    </p:spTree>
    <p:custDataLst>
      <p:tags r:id="rId1"/>
    </p:custDataLst>
    <p:extLst>
      <p:ext uri="{BB962C8B-B14F-4D97-AF65-F5344CB8AC3E}">
        <p14:creationId xmlns:p14="http://schemas.microsoft.com/office/powerpoint/2010/main" val="2563128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p:cNvSpPr txBox="1"/>
              <p:nvPr/>
            </p:nvSpPr>
            <p:spPr>
              <a:xfrm>
                <a:off x="309398" y="997561"/>
                <a:ext cx="85298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𝑴𝒂𝒑𝒑𝒊𝒏𝒈</m:t>
                      </m:r>
                      <m:r>
                        <a:rPr lang="en-IE" sz="2000" b="1" i="1" smtClean="0">
                          <a:latin typeface="Cambria Math" panose="02040503050406030204" pitchFamily="18" charset="0"/>
                        </a:rPr>
                        <m:t> </m:t>
                      </m:r>
                      <m:r>
                        <a:rPr lang="en-IE" sz="2000" b="1" i="1" smtClean="0">
                          <a:latin typeface="Cambria Math" panose="02040503050406030204" pitchFamily="18" charset="0"/>
                        </a:rPr>
                        <m:t>𝒐𝒖𝒕</m:t>
                      </m:r>
                      <m:r>
                        <a:rPr lang="en-IE" sz="2000" b="1" i="1" smtClean="0">
                          <a:latin typeface="Cambria Math" panose="02040503050406030204" pitchFamily="18" charset="0"/>
                        </a:rPr>
                        <m:t> </m:t>
                      </m:r>
                      <m:r>
                        <a:rPr lang="en-IE" sz="2000" b="1" i="1" smtClean="0">
                          <a:latin typeface="Cambria Math" panose="02040503050406030204" pitchFamily="18" charset="0"/>
                        </a:rPr>
                        <m:t>𝑬𝒍𝒆𝒎𝒆𝒏𝒕𝒔</m:t>
                      </m:r>
                      <m:r>
                        <a:rPr lang="en-IE" sz="2000" b="1" i="1" smtClean="0">
                          <a:latin typeface="Cambria Math" panose="02040503050406030204" pitchFamily="18" charset="0"/>
                        </a:rPr>
                        <m:t> </m:t>
                      </m:r>
                      <m:r>
                        <a:rPr lang="en-IE" sz="2000" b="1" i="1" smtClean="0">
                          <a:latin typeface="Cambria Math" panose="02040503050406030204" pitchFamily="18" charset="0"/>
                        </a:rPr>
                        <m:t>𝒐𝒇</m:t>
                      </m:r>
                      <m:r>
                        <a:rPr lang="en-IE" sz="2000" b="1" i="1" smtClean="0">
                          <a:latin typeface="Cambria Math" panose="02040503050406030204" pitchFamily="18" charset="0"/>
                        </a:rPr>
                        <m:t> </m:t>
                      </m:r>
                      <m:r>
                        <a:rPr lang="en-IE" sz="2000" b="1" i="1" smtClean="0">
                          <a:latin typeface="Cambria Math" panose="02040503050406030204" pitchFamily="18" charset="0"/>
                        </a:rPr>
                        <m:t>𝑷𝒐𝒍𝒚𝒄𝒆𝒏𝒕𝒓𝒊𝒄</m:t>
                      </m:r>
                      <m:r>
                        <a:rPr lang="en-IE" sz="2000" b="1" i="1" smtClean="0">
                          <a:latin typeface="Cambria Math" panose="02040503050406030204" pitchFamily="18" charset="0"/>
                        </a:rPr>
                        <m:t> </m:t>
                      </m:r>
                      <m:r>
                        <a:rPr lang="en-IE" sz="2000" b="1" i="1" smtClean="0">
                          <a:latin typeface="Cambria Math" panose="02040503050406030204" pitchFamily="18" charset="0"/>
                        </a:rPr>
                        <m:t>𝑰𝒏𝒔𝒑𝒆𝒄𝒕𝒊𝒐𝒏</m:t>
                      </m:r>
                      <m:r>
                        <a:rPr lang="en-IE" sz="2000" b="1" i="1" smtClean="0">
                          <a:latin typeface="Cambria Math" panose="02040503050406030204" pitchFamily="18" charset="0"/>
                        </a:rPr>
                        <m:t> </m:t>
                      </m:r>
                      <m:r>
                        <a:rPr lang="en-IE" sz="2000" b="1" i="1" smtClean="0">
                          <a:latin typeface="Cambria Math" panose="02040503050406030204" pitchFamily="18" charset="0"/>
                        </a:rPr>
                        <m:t>𝒊𝒏</m:t>
                      </m:r>
                      <m:r>
                        <a:rPr lang="en-IE" sz="2000" b="1" i="1" smtClean="0">
                          <a:latin typeface="Cambria Math" panose="02040503050406030204" pitchFamily="18" charset="0"/>
                        </a:rPr>
                        <m:t>  </m:t>
                      </m:r>
                      <m:r>
                        <a:rPr lang="en-IE" sz="2000" b="1" i="1" smtClean="0">
                          <a:latin typeface="Cambria Math" panose="02040503050406030204" pitchFamily="18" charset="0"/>
                        </a:rPr>
                        <m:t>𝑻𝒘𝒐</m:t>
                      </m:r>
                      <m:r>
                        <a:rPr lang="en-IE" sz="2000" b="1" i="1" smtClean="0">
                          <a:latin typeface="Cambria Math" panose="02040503050406030204" pitchFamily="18" charset="0"/>
                        </a:rPr>
                        <m:t> </m:t>
                      </m:r>
                      <m:r>
                        <a:rPr lang="en-IE" sz="2000" b="1" i="1" smtClean="0">
                          <a:latin typeface="Cambria Math" panose="02040503050406030204" pitchFamily="18" charset="0"/>
                        </a:rPr>
                        <m:t>𝑺𝒚𝒔𝒕𝒆𝒎𝒔</m:t>
                      </m:r>
                    </m:oMath>
                  </m:oMathPara>
                </a14:m>
                <a:endParaRPr dirty="0"/>
              </a:p>
            </p:txBody>
          </p:sp>
        </mc:Choice>
        <mc:Fallback>
          <p:sp>
            <p:nvSpPr>
              <p:cNvPr id="7" name="TextBox 6"/>
              <p:cNvSpPr txBox="1">
                <a:spLocks noRot="1" noChangeAspect="1" noMove="1" noResize="1" noEditPoints="1" noAdjustHandles="1" noChangeArrowheads="1" noChangeShapeType="1" noTextEdit="1"/>
              </p:cNvSpPr>
              <p:nvPr/>
            </p:nvSpPr>
            <p:spPr>
              <a:xfrm>
                <a:off x="309398" y="997561"/>
                <a:ext cx="8529802" cy="400110"/>
              </a:xfrm>
              <a:prstGeom prst="rect">
                <a:avLst/>
              </a:prstGeom>
              <a:blipFill>
                <a:blip r:embed="rId4"/>
                <a:stretch>
                  <a:fillRect b="-15385"/>
                </a:stretch>
              </a:blipFill>
            </p:spPr>
            <p:txBody>
              <a:bodyPr/>
              <a:lstStyle/>
              <a:p>
                <a:r>
                  <a:rPr lang="en-IE">
                    <a:noFill/>
                  </a:rPr>
                  <a:t> </a:t>
                </a:r>
              </a:p>
            </p:txBody>
          </p:sp>
        </mc:Fallback>
      </mc:AlternateContent>
      <p:sp>
        <p:nvSpPr>
          <p:cNvPr id="9" name="Rectangle 8">
            <a:extLst>
              <a:ext uri="{FF2B5EF4-FFF2-40B4-BE49-F238E27FC236}">
                <a16:creationId xmlns:a16="http://schemas.microsoft.com/office/drawing/2014/main" id="{FBF226AA-0605-4FDE-9DC4-91CDF41FBFD1}"/>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Conclusion</a:t>
            </a:r>
            <a:endParaRPr lang="en-IE" sz="2400" dirty="0">
              <a:solidFill>
                <a:schemeClr val="bg1"/>
              </a:solidFill>
            </a:endParaRPr>
          </a:p>
        </p:txBody>
      </p:sp>
      <p:pic>
        <p:nvPicPr>
          <p:cNvPr id="2" name="Picture 1">
            <a:extLst>
              <a:ext uri="{FF2B5EF4-FFF2-40B4-BE49-F238E27FC236}">
                <a16:creationId xmlns:a16="http://schemas.microsoft.com/office/drawing/2014/main" id="{510D1507-4C93-48C0-BA61-1B6B815F2358}"/>
              </a:ext>
            </a:extLst>
          </p:cNvPr>
          <p:cNvPicPr>
            <a:picLocks noChangeAspect="1"/>
          </p:cNvPicPr>
          <p:nvPr/>
        </p:nvPicPr>
        <p:blipFill>
          <a:blip r:embed="rId5"/>
          <a:stretch>
            <a:fillRect/>
          </a:stretch>
        </p:blipFill>
        <p:spPr>
          <a:xfrm>
            <a:off x="609600" y="1792490"/>
            <a:ext cx="3257493" cy="2169910"/>
          </a:xfrm>
          <a:prstGeom prst="rect">
            <a:avLst/>
          </a:prstGeom>
        </p:spPr>
      </p:pic>
      <p:pic>
        <p:nvPicPr>
          <p:cNvPr id="3" name="Picture 2">
            <a:extLst>
              <a:ext uri="{FF2B5EF4-FFF2-40B4-BE49-F238E27FC236}">
                <a16:creationId xmlns:a16="http://schemas.microsoft.com/office/drawing/2014/main" id="{788FFCA8-5CB0-42A5-8329-11248B3C8114}"/>
              </a:ext>
            </a:extLst>
          </p:cNvPr>
          <p:cNvPicPr>
            <a:picLocks noChangeAspect="1"/>
          </p:cNvPicPr>
          <p:nvPr/>
        </p:nvPicPr>
        <p:blipFill>
          <a:blip r:embed="rId6"/>
          <a:stretch>
            <a:fillRect/>
          </a:stretch>
        </p:blipFill>
        <p:spPr>
          <a:xfrm>
            <a:off x="5105400" y="1746770"/>
            <a:ext cx="3247333" cy="2205470"/>
          </a:xfrm>
          <a:prstGeom prst="rect">
            <a:avLst/>
          </a:prstGeom>
        </p:spPr>
      </p:pic>
      <p:sp>
        <p:nvSpPr>
          <p:cNvPr id="4" name="TextBox 3">
            <a:extLst>
              <a:ext uri="{FF2B5EF4-FFF2-40B4-BE49-F238E27FC236}">
                <a16:creationId xmlns:a16="http://schemas.microsoft.com/office/drawing/2014/main" id="{0AB6140F-A2E7-41D9-8531-E22DF4183A62}"/>
              </a:ext>
            </a:extLst>
          </p:cNvPr>
          <p:cNvSpPr txBox="1"/>
          <p:nvPr/>
        </p:nvSpPr>
        <p:spPr>
          <a:xfrm>
            <a:off x="609600" y="4267200"/>
            <a:ext cx="3257493" cy="369332"/>
          </a:xfrm>
          <a:prstGeom prst="rect">
            <a:avLst/>
          </a:prstGeom>
          <a:noFill/>
        </p:spPr>
        <p:txBody>
          <a:bodyPr wrap="square" rtlCol="0">
            <a:spAutoFit/>
          </a:bodyPr>
          <a:lstStyle/>
          <a:p>
            <a:pPr algn="ctr"/>
            <a:r>
              <a:rPr lang="en-IE" b="1" dirty="0"/>
              <a:t>Northern Ireland</a:t>
            </a:r>
          </a:p>
        </p:txBody>
      </p:sp>
      <p:sp>
        <p:nvSpPr>
          <p:cNvPr id="8" name="TextBox 7">
            <a:extLst>
              <a:ext uri="{FF2B5EF4-FFF2-40B4-BE49-F238E27FC236}">
                <a16:creationId xmlns:a16="http://schemas.microsoft.com/office/drawing/2014/main" id="{88DF3E01-8B42-4CD5-8427-7DED5F7F530C}"/>
              </a:ext>
            </a:extLst>
          </p:cNvPr>
          <p:cNvSpPr txBox="1"/>
          <p:nvPr/>
        </p:nvSpPr>
        <p:spPr>
          <a:xfrm>
            <a:off x="5029200" y="4267200"/>
            <a:ext cx="3257493" cy="369332"/>
          </a:xfrm>
          <a:prstGeom prst="rect">
            <a:avLst/>
          </a:prstGeom>
          <a:noFill/>
        </p:spPr>
        <p:txBody>
          <a:bodyPr wrap="square" rtlCol="0">
            <a:spAutoFit/>
          </a:bodyPr>
          <a:lstStyle/>
          <a:p>
            <a:pPr algn="ctr"/>
            <a:r>
              <a:rPr lang="en-IE" b="1" dirty="0"/>
              <a:t>Ireland</a:t>
            </a:r>
          </a:p>
        </p:txBody>
      </p:sp>
    </p:spTree>
    <p:custDataLst>
      <p:tags r:id="rId1"/>
    </p:custDataLst>
    <p:extLst>
      <p:ext uri="{BB962C8B-B14F-4D97-AF65-F5344CB8AC3E}">
        <p14:creationId xmlns:p14="http://schemas.microsoft.com/office/powerpoint/2010/main" val="385983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p:cNvSpPr txBox="1"/>
              <p:nvPr/>
            </p:nvSpPr>
            <p:spPr>
              <a:xfrm>
                <a:off x="309398" y="997561"/>
                <a:ext cx="85298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𝑴𝒂𝒑𝒑𝒊𝒏𝒈</m:t>
                      </m:r>
                      <m:r>
                        <a:rPr lang="en-IE" sz="2000" b="1" i="1" smtClean="0">
                          <a:latin typeface="Cambria Math" panose="02040503050406030204" pitchFamily="18" charset="0"/>
                        </a:rPr>
                        <m:t> </m:t>
                      </m:r>
                      <m:r>
                        <a:rPr lang="en-IE" sz="2000" b="1" i="1" smtClean="0">
                          <a:latin typeface="Cambria Math" panose="02040503050406030204" pitchFamily="18" charset="0"/>
                        </a:rPr>
                        <m:t>𝒐𝒖𝒕</m:t>
                      </m:r>
                      <m:r>
                        <a:rPr lang="en-IE" sz="2000" b="1" i="1" smtClean="0">
                          <a:latin typeface="Cambria Math" panose="02040503050406030204" pitchFamily="18" charset="0"/>
                        </a:rPr>
                        <m:t> </m:t>
                      </m:r>
                      <m:r>
                        <a:rPr lang="en-IE" sz="2000" b="1" i="1" smtClean="0">
                          <a:latin typeface="Cambria Math" panose="02040503050406030204" pitchFamily="18" charset="0"/>
                        </a:rPr>
                        <m:t>𝑬𝒍𝒆𝒎𝒆𝒏𝒕𝒔</m:t>
                      </m:r>
                      <m:r>
                        <a:rPr lang="en-IE" sz="2000" b="1" i="1" smtClean="0">
                          <a:latin typeface="Cambria Math" panose="02040503050406030204" pitchFamily="18" charset="0"/>
                        </a:rPr>
                        <m:t> </m:t>
                      </m:r>
                      <m:r>
                        <a:rPr lang="en-IE" sz="2000" b="1" i="1" smtClean="0">
                          <a:latin typeface="Cambria Math" panose="02040503050406030204" pitchFamily="18" charset="0"/>
                        </a:rPr>
                        <m:t>𝒐𝒇</m:t>
                      </m:r>
                      <m:r>
                        <a:rPr lang="en-IE" sz="2000" b="1" i="1" smtClean="0">
                          <a:latin typeface="Cambria Math" panose="02040503050406030204" pitchFamily="18" charset="0"/>
                        </a:rPr>
                        <m:t> </m:t>
                      </m:r>
                      <m:r>
                        <a:rPr lang="en-IE" sz="2000" b="1" i="1" smtClean="0">
                          <a:latin typeface="Cambria Math" panose="02040503050406030204" pitchFamily="18" charset="0"/>
                        </a:rPr>
                        <m:t>𝑷𝒐𝒍𝒚𝒄𝒆𝒏𝒕𝒓𝒊𝒄</m:t>
                      </m:r>
                      <m:r>
                        <a:rPr lang="en-IE" sz="2000" b="1" i="1" smtClean="0">
                          <a:latin typeface="Cambria Math" panose="02040503050406030204" pitchFamily="18" charset="0"/>
                        </a:rPr>
                        <m:t> </m:t>
                      </m:r>
                      <m:r>
                        <a:rPr lang="en-IE" sz="2000" b="1" i="1" smtClean="0">
                          <a:latin typeface="Cambria Math" panose="02040503050406030204" pitchFamily="18" charset="0"/>
                        </a:rPr>
                        <m:t>𝑰𝒏𝒔𝒑𝒆𝒄𝒕𝒊𝒐𝒏</m:t>
                      </m:r>
                      <m:r>
                        <a:rPr lang="en-IE" sz="2000" b="1" i="1" smtClean="0">
                          <a:latin typeface="Cambria Math" panose="02040503050406030204" pitchFamily="18" charset="0"/>
                        </a:rPr>
                        <m:t> </m:t>
                      </m:r>
                      <m:r>
                        <a:rPr lang="en-IE" sz="2000" b="1" i="1" smtClean="0">
                          <a:latin typeface="Cambria Math" panose="02040503050406030204" pitchFamily="18" charset="0"/>
                        </a:rPr>
                        <m:t>𝒊𝒏</m:t>
                      </m:r>
                      <m:r>
                        <a:rPr lang="en-IE" sz="2000" b="1" i="1" smtClean="0">
                          <a:latin typeface="Cambria Math" panose="02040503050406030204" pitchFamily="18" charset="0"/>
                        </a:rPr>
                        <m:t>  </m:t>
                      </m:r>
                      <m:r>
                        <a:rPr lang="en-IE" sz="2000" b="1" i="1" smtClean="0">
                          <a:latin typeface="Cambria Math" panose="02040503050406030204" pitchFamily="18" charset="0"/>
                        </a:rPr>
                        <m:t>𝑭𝒐𝒖𝒓</m:t>
                      </m:r>
                      <m:r>
                        <a:rPr lang="en-IE" sz="2000" b="1" i="1" smtClean="0">
                          <a:latin typeface="Cambria Math" panose="02040503050406030204" pitchFamily="18" charset="0"/>
                        </a:rPr>
                        <m:t>  </m:t>
                      </m:r>
                      <m:r>
                        <a:rPr lang="en-IE" sz="2000" b="1" i="1" smtClean="0">
                          <a:latin typeface="Cambria Math" panose="02040503050406030204" pitchFamily="18" charset="0"/>
                        </a:rPr>
                        <m:t>𝑺𝒚𝒔𝒕𝒆𝒎𝒔</m:t>
                      </m:r>
                    </m:oMath>
                  </m:oMathPara>
                </a14:m>
                <a:endParaRPr dirty="0"/>
              </a:p>
            </p:txBody>
          </p:sp>
        </mc:Choice>
        <mc:Fallback>
          <p:sp>
            <p:nvSpPr>
              <p:cNvPr id="7" name="TextBox 6"/>
              <p:cNvSpPr txBox="1">
                <a:spLocks noRot="1" noChangeAspect="1" noMove="1" noResize="1" noEditPoints="1" noAdjustHandles="1" noChangeArrowheads="1" noChangeShapeType="1" noTextEdit="1"/>
              </p:cNvSpPr>
              <p:nvPr/>
            </p:nvSpPr>
            <p:spPr>
              <a:xfrm>
                <a:off x="309398" y="997561"/>
                <a:ext cx="8529802" cy="400110"/>
              </a:xfrm>
              <a:prstGeom prst="rect">
                <a:avLst/>
              </a:prstGeom>
              <a:blipFill>
                <a:blip r:embed="rId4"/>
                <a:stretch>
                  <a:fillRect b="-15385"/>
                </a:stretch>
              </a:blipFill>
            </p:spPr>
            <p:txBody>
              <a:bodyPr/>
              <a:lstStyle/>
              <a:p>
                <a:r>
                  <a:rPr lang="en-IE">
                    <a:noFill/>
                  </a:rPr>
                  <a:t> </a:t>
                </a:r>
              </a:p>
            </p:txBody>
          </p:sp>
        </mc:Fallback>
      </mc:AlternateContent>
      <p:sp>
        <p:nvSpPr>
          <p:cNvPr id="9" name="Rectangle 8">
            <a:extLst>
              <a:ext uri="{FF2B5EF4-FFF2-40B4-BE49-F238E27FC236}">
                <a16:creationId xmlns:a16="http://schemas.microsoft.com/office/drawing/2014/main" id="{FBF226AA-0605-4FDE-9DC4-91CDF41FBFD1}"/>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Conclusion</a:t>
            </a:r>
            <a:endParaRPr lang="en-IE" sz="2400" dirty="0">
              <a:solidFill>
                <a:schemeClr val="bg1"/>
              </a:solidFill>
            </a:endParaRPr>
          </a:p>
        </p:txBody>
      </p:sp>
      <p:sp>
        <p:nvSpPr>
          <p:cNvPr id="17" name="TextBox 16">
            <a:extLst>
              <a:ext uri="{FF2B5EF4-FFF2-40B4-BE49-F238E27FC236}">
                <a16:creationId xmlns:a16="http://schemas.microsoft.com/office/drawing/2014/main" id="{5FEBDD0E-B54A-4CC5-87D5-52DD75956A10}"/>
              </a:ext>
            </a:extLst>
          </p:cNvPr>
          <p:cNvSpPr txBox="1"/>
          <p:nvPr/>
        </p:nvSpPr>
        <p:spPr>
          <a:xfrm>
            <a:off x="457200" y="1724687"/>
            <a:ext cx="5257800" cy="2862322"/>
          </a:xfrm>
          <a:prstGeom prst="rect">
            <a:avLst/>
          </a:prstGeom>
          <a:noFill/>
        </p:spPr>
        <p:txBody>
          <a:bodyPr wrap="square">
            <a:spAutoFit/>
          </a:bodyPr>
          <a:lstStyle/>
          <a:p>
            <a:pPr marL="285750" indent="-285750" algn="just" fontAlgn="base">
              <a:spcBef>
                <a:spcPct val="0"/>
              </a:spcBef>
              <a:spcAft>
                <a:spcPct val="0"/>
              </a:spcAft>
              <a:buFont typeface="Arial" panose="020B0604020202020204" pitchFamily="34" charset="0"/>
              <a:buChar char="•"/>
              <a:defRPr/>
            </a:pPr>
            <a:endParaRPr lang="en-GB" altLang="en-US" b="1" dirty="0">
              <a:latin typeface="Calibri" panose="020F0502020204030204" pitchFamily="34" charset="0"/>
            </a:endParaRPr>
          </a:p>
          <a:p>
            <a:pPr algn="just" fontAlgn="base">
              <a:spcBef>
                <a:spcPct val="0"/>
              </a:spcBef>
              <a:spcAft>
                <a:spcPct val="0"/>
              </a:spcAft>
              <a:defRPr/>
            </a:pPr>
            <a:r>
              <a:rPr lang="en-GB" altLang="en-US" b="1" dirty="0">
                <a:latin typeface="Calibri" panose="020F0502020204030204" pitchFamily="34" charset="0"/>
              </a:rPr>
              <a:t>What we already know</a:t>
            </a:r>
          </a:p>
          <a:p>
            <a:pPr algn="just" fontAlgn="base">
              <a:spcBef>
                <a:spcPct val="0"/>
              </a:spcBef>
              <a:spcAft>
                <a:spcPct val="0"/>
              </a:spcAft>
              <a:defRPr/>
            </a:pPr>
            <a:endParaRPr lang="en-GB" altLang="en-US" b="1" dirty="0">
              <a:latin typeface="Calibri" panose="020F0502020204030204" pitchFamily="34" charset="0"/>
            </a:endParaRPr>
          </a:p>
          <a:p>
            <a:pPr marL="285750" indent="-285750" algn="just" fontAlgn="base">
              <a:spcBef>
                <a:spcPct val="0"/>
              </a:spcBef>
              <a:spcAft>
                <a:spcPct val="0"/>
              </a:spcAft>
              <a:buFont typeface="Arial" panose="020B0604020202020204" pitchFamily="34" charset="0"/>
              <a:buChar char="•"/>
              <a:defRPr/>
            </a:pPr>
            <a:r>
              <a:rPr lang="en-GB" altLang="en-US" dirty="0">
                <a:latin typeface="Calibri" panose="020F0502020204030204" pitchFamily="34" charset="0"/>
              </a:rPr>
              <a:t>What elements of Polycentric Evaluation are required for effective Implementation across Education Systems?</a:t>
            </a:r>
          </a:p>
          <a:p>
            <a:pPr marL="285750" indent="-285750" algn="just" fontAlgn="base">
              <a:spcBef>
                <a:spcPct val="0"/>
              </a:spcBef>
              <a:spcAft>
                <a:spcPct val="0"/>
              </a:spcAft>
              <a:buFont typeface="Arial" panose="020B0604020202020204" pitchFamily="34" charset="0"/>
              <a:buChar char="•"/>
              <a:defRPr/>
            </a:pPr>
            <a:endParaRPr lang="en-GB" altLang="en-US" dirty="0">
              <a:latin typeface="Calibri" panose="020F0502020204030204" pitchFamily="34" charset="0"/>
            </a:endParaRPr>
          </a:p>
          <a:p>
            <a:pPr marL="285750" indent="-285750" algn="just" fontAlgn="base">
              <a:spcBef>
                <a:spcPct val="0"/>
              </a:spcBef>
              <a:spcAft>
                <a:spcPct val="0"/>
              </a:spcAft>
              <a:buFont typeface="Arial" panose="020B0604020202020204" pitchFamily="34" charset="0"/>
              <a:buChar char="•"/>
              <a:defRPr/>
            </a:pPr>
            <a:r>
              <a:rPr lang="en-GB" altLang="en-US" dirty="0">
                <a:latin typeface="Calibri" panose="020F0502020204030204" pitchFamily="34" charset="0"/>
              </a:rPr>
              <a:t>Do we need yet another Evaluation Framework?</a:t>
            </a:r>
          </a:p>
          <a:p>
            <a:pPr marL="285750" indent="-285750" algn="just" fontAlgn="base">
              <a:spcBef>
                <a:spcPct val="0"/>
              </a:spcBef>
              <a:spcAft>
                <a:spcPct val="0"/>
              </a:spcAft>
              <a:buFont typeface="Arial" panose="020B0604020202020204" pitchFamily="34" charset="0"/>
              <a:buChar char="•"/>
              <a:defRPr/>
            </a:pPr>
            <a:endParaRPr lang="en-GB" altLang="en-US" b="1" dirty="0">
              <a:latin typeface="Calibri" panose="020F0502020204030204" pitchFamily="34" charset="0"/>
            </a:endParaRPr>
          </a:p>
          <a:p>
            <a:pPr marL="285750" indent="-285750" algn="just" fontAlgn="base">
              <a:spcBef>
                <a:spcPct val="0"/>
              </a:spcBef>
              <a:spcAft>
                <a:spcPct val="0"/>
              </a:spcAft>
              <a:buFont typeface="Arial" panose="020B0604020202020204" pitchFamily="34" charset="0"/>
              <a:buChar char="•"/>
              <a:defRPr/>
            </a:pPr>
            <a:endParaRPr lang="en-GB" altLang="en-US" b="1" dirty="0">
              <a:latin typeface="Calibri" panose="020F0502020204030204" pitchFamily="34" charset="0"/>
            </a:endParaRPr>
          </a:p>
        </p:txBody>
      </p:sp>
      <p:pic>
        <p:nvPicPr>
          <p:cNvPr id="8" name="Picture 7">
            <a:extLst>
              <a:ext uri="{FF2B5EF4-FFF2-40B4-BE49-F238E27FC236}">
                <a16:creationId xmlns:a16="http://schemas.microsoft.com/office/drawing/2014/main" id="{414EBEFC-4D9D-4297-8718-7EAC9747128B}"/>
              </a:ext>
            </a:extLst>
          </p:cNvPr>
          <p:cNvPicPr>
            <a:picLocks noChangeAspect="1"/>
          </p:cNvPicPr>
          <p:nvPr/>
        </p:nvPicPr>
        <p:blipFill>
          <a:blip r:embed="rId5"/>
          <a:stretch>
            <a:fillRect/>
          </a:stretch>
        </p:blipFill>
        <p:spPr>
          <a:xfrm>
            <a:off x="6251728" y="1752893"/>
            <a:ext cx="2636848" cy="914107"/>
          </a:xfrm>
          <a:prstGeom prst="rect">
            <a:avLst/>
          </a:prstGeom>
        </p:spPr>
      </p:pic>
      <p:pic>
        <p:nvPicPr>
          <p:cNvPr id="10" name="Picture 9">
            <a:extLst>
              <a:ext uri="{FF2B5EF4-FFF2-40B4-BE49-F238E27FC236}">
                <a16:creationId xmlns:a16="http://schemas.microsoft.com/office/drawing/2014/main" id="{317327D4-DBEE-4BAA-B0D7-5473CDC02EEF}"/>
              </a:ext>
            </a:extLst>
          </p:cNvPr>
          <p:cNvPicPr>
            <a:picLocks noChangeAspect="1"/>
          </p:cNvPicPr>
          <p:nvPr/>
        </p:nvPicPr>
        <p:blipFill>
          <a:blip r:embed="rId6"/>
          <a:stretch>
            <a:fillRect/>
          </a:stretch>
        </p:blipFill>
        <p:spPr>
          <a:xfrm>
            <a:off x="6272116" y="4671412"/>
            <a:ext cx="2653580" cy="1018513"/>
          </a:xfrm>
          <a:prstGeom prst="rect">
            <a:avLst/>
          </a:prstGeom>
        </p:spPr>
      </p:pic>
      <p:pic>
        <p:nvPicPr>
          <p:cNvPr id="11" name="Picture 10">
            <a:extLst>
              <a:ext uri="{FF2B5EF4-FFF2-40B4-BE49-F238E27FC236}">
                <a16:creationId xmlns:a16="http://schemas.microsoft.com/office/drawing/2014/main" id="{B477F29E-5361-40A9-80E0-28DAD4246D28}"/>
              </a:ext>
            </a:extLst>
          </p:cNvPr>
          <p:cNvPicPr>
            <a:picLocks noChangeAspect="1"/>
          </p:cNvPicPr>
          <p:nvPr/>
        </p:nvPicPr>
        <p:blipFill>
          <a:blip r:embed="rId7"/>
          <a:stretch>
            <a:fillRect/>
          </a:stretch>
        </p:blipFill>
        <p:spPr>
          <a:xfrm>
            <a:off x="6256808" y="3791612"/>
            <a:ext cx="2653580" cy="909027"/>
          </a:xfrm>
          <a:prstGeom prst="rect">
            <a:avLst/>
          </a:prstGeom>
        </p:spPr>
      </p:pic>
      <p:pic>
        <p:nvPicPr>
          <p:cNvPr id="12" name="Picture 11">
            <a:extLst>
              <a:ext uri="{FF2B5EF4-FFF2-40B4-BE49-F238E27FC236}">
                <a16:creationId xmlns:a16="http://schemas.microsoft.com/office/drawing/2014/main" id="{7FD9048B-3C62-4868-B2C9-FCBA488D23C5}"/>
              </a:ext>
            </a:extLst>
          </p:cNvPr>
          <p:cNvPicPr>
            <a:picLocks noChangeAspect="1"/>
          </p:cNvPicPr>
          <p:nvPr/>
        </p:nvPicPr>
        <p:blipFill>
          <a:blip r:embed="rId8"/>
          <a:stretch>
            <a:fillRect/>
          </a:stretch>
        </p:blipFill>
        <p:spPr>
          <a:xfrm>
            <a:off x="6253220" y="2661920"/>
            <a:ext cx="2657168" cy="1018513"/>
          </a:xfrm>
          <a:prstGeom prst="rect">
            <a:avLst/>
          </a:prstGeom>
        </p:spPr>
      </p:pic>
    </p:spTree>
    <p:custDataLst>
      <p:tags r:id="rId1"/>
    </p:custDataLst>
    <p:extLst>
      <p:ext uri="{BB962C8B-B14F-4D97-AF65-F5344CB8AC3E}">
        <p14:creationId xmlns:p14="http://schemas.microsoft.com/office/powerpoint/2010/main" val="355724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p:cNvSpPr txBox="1"/>
              <p:nvPr/>
            </p:nvSpPr>
            <p:spPr>
              <a:xfrm>
                <a:off x="309398" y="997561"/>
                <a:ext cx="85298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𝑴𝒂𝒑𝒑𝒊𝒏𝒈</m:t>
                      </m:r>
                      <m:r>
                        <a:rPr lang="en-IE" sz="2000" b="1" i="1" smtClean="0">
                          <a:latin typeface="Cambria Math" panose="02040503050406030204" pitchFamily="18" charset="0"/>
                        </a:rPr>
                        <m:t> </m:t>
                      </m:r>
                      <m:r>
                        <a:rPr lang="en-IE" sz="2000" b="1" i="1" smtClean="0">
                          <a:latin typeface="Cambria Math" panose="02040503050406030204" pitchFamily="18" charset="0"/>
                        </a:rPr>
                        <m:t>𝒐𝒖𝒕</m:t>
                      </m:r>
                      <m:r>
                        <a:rPr lang="en-IE" sz="2000" b="1" i="1" smtClean="0">
                          <a:latin typeface="Cambria Math" panose="02040503050406030204" pitchFamily="18" charset="0"/>
                        </a:rPr>
                        <m:t> </m:t>
                      </m:r>
                      <m:r>
                        <a:rPr lang="en-IE" sz="2000" b="1" i="1" smtClean="0">
                          <a:latin typeface="Cambria Math" panose="02040503050406030204" pitchFamily="18" charset="0"/>
                        </a:rPr>
                        <m:t>𝑬𝒍𝒆𝒎𝒆𝒏𝒕𝒔</m:t>
                      </m:r>
                      <m:r>
                        <a:rPr lang="en-IE" sz="2000" b="1" i="1" smtClean="0">
                          <a:latin typeface="Cambria Math" panose="02040503050406030204" pitchFamily="18" charset="0"/>
                        </a:rPr>
                        <m:t> </m:t>
                      </m:r>
                      <m:r>
                        <a:rPr lang="en-IE" sz="2000" b="1" i="1" smtClean="0">
                          <a:latin typeface="Cambria Math" panose="02040503050406030204" pitchFamily="18" charset="0"/>
                        </a:rPr>
                        <m:t>𝒐𝒇</m:t>
                      </m:r>
                      <m:r>
                        <a:rPr lang="en-IE" sz="2000" b="1" i="1" smtClean="0">
                          <a:latin typeface="Cambria Math" panose="02040503050406030204" pitchFamily="18" charset="0"/>
                        </a:rPr>
                        <m:t> </m:t>
                      </m:r>
                      <m:r>
                        <a:rPr lang="en-IE" sz="2000" b="1" i="1" smtClean="0">
                          <a:latin typeface="Cambria Math" panose="02040503050406030204" pitchFamily="18" charset="0"/>
                        </a:rPr>
                        <m:t>𝑷𝒐𝒍𝒚𝒄𝒆𝒏𝒕𝒓𝒊𝒄</m:t>
                      </m:r>
                      <m:r>
                        <a:rPr lang="en-IE" sz="2000" b="1" i="1" smtClean="0">
                          <a:latin typeface="Cambria Math" panose="02040503050406030204" pitchFamily="18" charset="0"/>
                        </a:rPr>
                        <m:t> </m:t>
                      </m:r>
                      <m:r>
                        <a:rPr lang="en-IE" sz="2000" b="1" i="1" smtClean="0">
                          <a:latin typeface="Cambria Math" panose="02040503050406030204" pitchFamily="18" charset="0"/>
                        </a:rPr>
                        <m:t>𝑰𝒏𝒔𝒑𝒆𝒄𝒕𝒊𝒐𝒏</m:t>
                      </m:r>
                      <m:r>
                        <a:rPr lang="en-IE" sz="2000" b="1" i="1" smtClean="0">
                          <a:latin typeface="Cambria Math" panose="02040503050406030204" pitchFamily="18" charset="0"/>
                        </a:rPr>
                        <m:t> </m:t>
                      </m:r>
                      <m:r>
                        <a:rPr lang="en-IE" sz="2000" b="1" i="1" smtClean="0">
                          <a:latin typeface="Cambria Math" panose="02040503050406030204" pitchFamily="18" charset="0"/>
                        </a:rPr>
                        <m:t>𝒊𝒏</m:t>
                      </m:r>
                      <m:r>
                        <a:rPr lang="en-IE" sz="2000" b="1" i="1" smtClean="0">
                          <a:latin typeface="Cambria Math" panose="02040503050406030204" pitchFamily="18" charset="0"/>
                        </a:rPr>
                        <m:t>  </m:t>
                      </m:r>
                      <m:r>
                        <a:rPr lang="en-IE" sz="2000" b="1" i="1" smtClean="0">
                          <a:latin typeface="Cambria Math" panose="02040503050406030204" pitchFamily="18" charset="0"/>
                        </a:rPr>
                        <m:t>𝑭𝒐𝒖𝒓</m:t>
                      </m:r>
                      <m:r>
                        <a:rPr lang="en-IE" sz="2000" b="1" i="1" smtClean="0">
                          <a:latin typeface="Cambria Math" panose="02040503050406030204" pitchFamily="18" charset="0"/>
                        </a:rPr>
                        <m:t>  </m:t>
                      </m:r>
                      <m:r>
                        <a:rPr lang="en-IE" sz="2000" b="1" i="1" smtClean="0">
                          <a:latin typeface="Cambria Math" panose="02040503050406030204" pitchFamily="18" charset="0"/>
                        </a:rPr>
                        <m:t>𝑺𝒚𝒔𝒕𝒆𝒎𝒔</m:t>
                      </m:r>
                    </m:oMath>
                  </m:oMathPara>
                </a14:m>
                <a:endParaRPr dirty="0"/>
              </a:p>
            </p:txBody>
          </p:sp>
        </mc:Choice>
        <mc:Fallback>
          <p:sp>
            <p:nvSpPr>
              <p:cNvPr id="7" name="TextBox 6"/>
              <p:cNvSpPr txBox="1">
                <a:spLocks noRot="1" noChangeAspect="1" noMove="1" noResize="1" noEditPoints="1" noAdjustHandles="1" noChangeArrowheads="1" noChangeShapeType="1" noTextEdit="1"/>
              </p:cNvSpPr>
              <p:nvPr/>
            </p:nvSpPr>
            <p:spPr>
              <a:xfrm>
                <a:off x="309398" y="997561"/>
                <a:ext cx="8529802" cy="400110"/>
              </a:xfrm>
              <a:prstGeom prst="rect">
                <a:avLst/>
              </a:prstGeom>
              <a:blipFill>
                <a:blip r:embed="rId4"/>
                <a:stretch>
                  <a:fillRect b="-15385"/>
                </a:stretch>
              </a:blipFill>
            </p:spPr>
            <p:txBody>
              <a:bodyPr/>
              <a:lstStyle/>
              <a:p>
                <a:r>
                  <a:rPr lang="en-IE">
                    <a:noFill/>
                  </a:rPr>
                  <a:t> </a:t>
                </a:r>
              </a:p>
            </p:txBody>
          </p:sp>
        </mc:Fallback>
      </mc:AlternateContent>
      <p:sp>
        <p:nvSpPr>
          <p:cNvPr id="9" name="Rectangle 8">
            <a:extLst>
              <a:ext uri="{FF2B5EF4-FFF2-40B4-BE49-F238E27FC236}">
                <a16:creationId xmlns:a16="http://schemas.microsoft.com/office/drawing/2014/main" id="{FBF226AA-0605-4FDE-9DC4-91CDF41FBFD1}"/>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Conclusion</a:t>
            </a:r>
            <a:endParaRPr lang="en-IE" sz="2400" dirty="0">
              <a:solidFill>
                <a:schemeClr val="bg1"/>
              </a:solidFill>
            </a:endParaRPr>
          </a:p>
        </p:txBody>
      </p:sp>
      <p:pic>
        <p:nvPicPr>
          <p:cNvPr id="2" name="Picture 1">
            <a:extLst>
              <a:ext uri="{FF2B5EF4-FFF2-40B4-BE49-F238E27FC236}">
                <a16:creationId xmlns:a16="http://schemas.microsoft.com/office/drawing/2014/main" id="{510D1507-4C93-48C0-BA61-1B6B815F2358}"/>
              </a:ext>
            </a:extLst>
          </p:cNvPr>
          <p:cNvPicPr>
            <a:picLocks noChangeAspect="1"/>
          </p:cNvPicPr>
          <p:nvPr/>
        </p:nvPicPr>
        <p:blipFill>
          <a:blip r:embed="rId5"/>
          <a:stretch>
            <a:fillRect/>
          </a:stretch>
        </p:blipFill>
        <p:spPr>
          <a:xfrm>
            <a:off x="308743" y="1767090"/>
            <a:ext cx="2636848" cy="1458935"/>
          </a:xfrm>
          <a:prstGeom prst="rect">
            <a:avLst/>
          </a:prstGeom>
        </p:spPr>
      </p:pic>
      <p:pic>
        <p:nvPicPr>
          <p:cNvPr id="3" name="Picture 2">
            <a:extLst>
              <a:ext uri="{FF2B5EF4-FFF2-40B4-BE49-F238E27FC236}">
                <a16:creationId xmlns:a16="http://schemas.microsoft.com/office/drawing/2014/main" id="{788FFCA8-5CB0-42A5-8329-11248B3C8114}"/>
              </a:ext>
            </a:extLst>
          </p:cNvPr>
          <p:cNvPicPr>
            <a:picLocks noChangeAspect="1"/>
          </p:cNvPicPr>
          <p:nvPr/>
        </p:nvPicPr>
        <p:blipFill>
          <a:blip r:embed="rId6"/>
          <a:stretch>
            <a:fillRect/>
          </a:stretch>
        </p:blipFill>
        <p:spPr>
          <a:xfrm>
            <a:off x="6251728" y="1752893"/>
            <a:ext cx="2636848" cy="1501884"/>
          </a:xfrm>
          <a:prstGeom prst="rect">
            <a:avLst/>
          </a:prstGeom>
        </p:spPr>
      </p:pic>
      <p:pic>
        <p:nvPicPr>
          <p:cNvPr id="4" name="Picture 3">
            <a:extLst>
              <a:ext uri="{FF2B5EF4-FFF2-40B4-BE49-F238E27FC236}">
                <a16:creationId xmlns:a16="http://schemas.microsoft.com/office/drawing/2014/main" id="{D816D4BE-3928-4CE2-829A-A14DF905CDF0}"/>
              </a:ext>
            </a:extLst>
          </p:cNvPr>
          <p:cNvPicPr>
            <a:picLocks noChangeAspect="1"/>
          </p:cNvPicPr>
          <p:nvPr/>
        </p:nvPicPr>
        <p:blipFill>
          <a:blip r:embed="rId7"/>
          <a:stretch>
            <a:fillRect/>
          </a:stretch>
        </p:blipFill>
        <p:spPr>
          <a:xfrm>
            <a:off x="317479" y="3822092"/>
            <a:ext cx="2619375" cy="1447800"/>
          </a:xfrm>
          <a:prstGeom prst="rect">
            <a:avLst/>
          </a:prstGeom>
        </p:spPr>
      </p:pic>
      <p:pic>
        <p:nvPicPr>
          <p:cNvPr id="5" name="Picture 4">
            <a:extLst>
              <a:ext uri="{FF2B5EF4-FFF2-40B4-BE49-F238E27FC236}">
                <a16:creationId xmlns:a16="http://schemas.microsoft.com/office/drawing/2014/main" id="{AC3AF295-B628-4C0C-93E9-577A7EB5BF7A}"/>
              </a:ext>
            </a:extLst>
          </p:cNvPr>
          <p:cNvPicPr>
            <a:picLocks noChangeAspect="1"/>
          </p:cNvPicPr>
          <p:nvPr/>
        </p:nvPicPr>
        <p:blipFill>
          <a:blip r:embed="rId8"/>
          <a:stretch>
            <a:fillRect/>
          </a:stretch>
        </p:blipFill>
        <p:spPr>
          <a:xfrm>
            <a:off x="3423988" y="2971800"/>
            <a:ext cx="2296023" cy="1253027"/>
          </a:xfrm>
          <a:prstGeom prst="rect">
            <a:avLst/>
          </a:prstGeom>
        </p:spPr>
      </p:pic>
      <p:sp>
        <p:nvSpPr>
          <p:cNvPr id="11" name="TextBox 10">
            <a:extLst>
              <a:ext uri="{FF2B5EF4-FFF2-40B4-BE49-F238E27FC236}">
                <a16:creationId xmlns:a16="http://schemas.microsoft.com/office/drawing/2014/main" id="{4F60E293-77A6-4E60-B413-3CE5BCFB722F}"/>
              </a:ext>
            </a:extLst>
          </p:cNvPr>
          <p:cNvSpPr txBox="1"/>
          <p:nvPr/>
        </p:nvSpPr>
        <p:spPr>
          <a:xfrm>
            <a:off x="-72257" y="3331447"/>
            <a:ext cx="3257493" cy="369332"/>
          </a:xfrm>
          <a:prstGeom prst="rect">
            <a:avLst/>
          </a:prstGeom>
          <a:noFill/>
        </p:spPr>
        <p:txBody>
          <a:bodyPr wrap="square" rtlCol="0">
            <a:spAutoFit/>
          </a:bodyPr>
          <a:lstStyle/>
          <a:p>
            <a:pPr algn="ctr"/>
            <a:r>
              <a:rPr lang="en-IE" b="1" dirty="0"/>
              <a:t>Northern Ireland</a:t>
            </a:r>
          </a:p>
        </p:txBody>
      </p:sp>
      <p:sp>
        <p:nvSpPr>
          <p:cNvPr id="12" name="TextBox 11">
            <a:extLst>
              <a:ext uri="{FF2B5EF4-FFF2-40B4-BE49-F238E27FC236}">
                <a16:creationId xmlns:a16="http://schemas.microsoft.com/office/drawing/2014/main" id="{61B0EA29-97EC-40EA-8145-B06928236736}"/>
              </a:ext>
            </a:extLst>
          </p:cNvPr>
          <p:cNvSpPr txBox="1"/>
          <p:nvPr/>
        </p:nvSpPr>
        <p:spPr>
          <a:xfrm>
            <a:off x="5935883" y="3384197"/>
            <a:ext cx="3257493" cy="369332"/>
          </a:xfrm>
          <a:prstGeom prst="rect">
            <a:avLst/>
          </a:prstGeom>
          <a:noFill/>
        </p:spPr>
        <p:txBody>
          <a:bodyPr wrap="square" rtlCol="0">
            <a:spAutoFit/>
          </a:bodyPr>
          <a:lstStyle/>
          <a:p>
            <a:pPr algn="ctr"/>
            <a:r>
              <a:rPr lang="en-IE" b="1" dirty="0"/>
              <a:t>Ireland</a:t>
            </a:r>
          </a:p>
        </p:txBody>
      </p:sp>
      <p:sp>
        <p:nvSpPr>
          <p:cNvPr id="13" name="TextBox 12">
            <a:extLst>
              <a:ext uri="{FF2B5EF4-FFF2-40B4-BE49-F238E27FC236}">
                <a16:creationId xmlns:a16="http://schemas.microsoft.com/office/drawing/2014/main" id="{FD02A49B-3AE9-45A9-85A6-04B9539B55F9}"/>
              </a:ext>
            </a:extLst>
          </p:cNvPr>
          <p:cNvSpPr txBox="1"/>
          <p:nvPr/>
        </p:nvSpPr>
        <p:spPr>
          <a:xfrm>
            <a:off x="-70506" y="5470507"/>
            <a:ext cx="3257493" cy="369332"/>
          </a:xfrm>
          <a:prstGeom prst="rect">
            <a:avLst/>
          </a:prstGeom>
          <a:noFill/>
        </p:spPr>
        <p:txBody>
          <a:bodyPr wrap="square" rtlCol="0">
            <a:spAutoFit/>
          </a:bodyPr>
          <a:lstStyle/>
          <a:p>
            <a:pPr algn="ctr"/>
            <a:r>
              <a:rPr lang="en-IE" b="1" dirty="0"/>
              <a:t>Bulgaria</a:t>
            </a:r>
          </a:p>
        </p:txBody>
      </p:sp>
      <p:sp>
        <p:nvSpPr>
          <p:cNvPr id="14" name="TextBox 13">
            <a:extLst>
              <a:ext uri="{FF2B5EF4-FFF2-40B4-BE49-F238E27FC236}">
                <a16:creationId xmlns:a16="http://schemas.microsoft.com/office/drawing/2014/main" id="{B206444C-0474-489B-A44C-060E03E08514}"/>
              </a:ext>
            </a:extLst>
          </p:cNvPr>
          <p:cNvSpPr txBox="1"/>
          <p:nvPr/>
        </p:nvSpPr>
        <p:spPr>
          <a:xfrm>
            <a:off x="2951345" y="4531850"/>
            <a:ext cx="3257493" cy="369332"/>
          </a:xfrm>
          <a:prstGeom prst="rect">
            <a:avLst/>
          </a:prstGeom>
          <a:noFill/>
        </p:spPr>
        <p:txBody>
          <a:bodyPr wrap="square" rtlCol="0">
            <a:spAutoFit/>
          </a:bodyPr>
          <a:lstStyle/>
          <a:p>
            <a:pPr algn="ctr"/>
            <a:r>
              <a:rPr lang="en-IE" b="1" dirty="0"/>
              <a:t>Turkey</a:t>
            </a:r>
          </a:p>
        </p:txBody>
      </p:sp>
      <p:pic>
        <p:nvPicPr>
          <p:cNvPr id="15" name="Picture 14">
            <a:extLst>
              <a:ext uri="{FF2B5EF4-FFF2-40B4-BE49-F238E27FC236}">
                <a16:creationId xmlns:a16="http://schemas.microsoft.com/office/drawing/2014/main" id="{9F93EC56-0FA8-41A7-BFF3-8FC41C790A65}"/>
              </a:ext>
            </a:extLst>
          </p:cNvPr>
          <p:cNvPicPr>
            <a:picLocks noChangeAspect="1"/>
          </p:cNvPicPr>
          <p:nvPr/>
        </p:nvPicPr>
        <p:blipFill>
          <a:blip r:embed="rId9"/>
          <a:stretch>
            <a:fillRect/>
          </a:stretch>
        </p:blipFill>
        <p:spPr>
          <a:xfrm>
            <a:off x="6236045" y="3838585"/>
            <a:ext cx="2657168" cy="1474542"/>
          </a:xfrm>
          <a:prstGeom prst="rect">
            <a:avLst/>
          </a:prstGeom>
        </p:spPr>
      </p:pic>
      <p:sp>
        <p:nvSpPr>
          <p:cNvPr id="16" name="TextBox 15">
            <a:extLst>
              <a:ext uri="{FF2B5EF4-FFF2-40B4-BE49-F238E27FC236}">
                <a16:creationId xmlns:a16="http://schemas.microsoft.com/office/drawing/2014/main" id="{1C34EE42-209D-47CE-B0F7-BB820FFA02A6}"/>
              </a:ext>
            </a:extLst>
          </p:cNvPr>
          <p:cNvSpPr txBox="1"/>
          <p:nvPr/>
        </p:nvSpPr>
        <p:spPr>
          <a:xfrm>
            <a:off x="5920643" y="5413123"/>
            <a:ext cx="3257493" cy="369332"/>
          </a:xfrm>
          <a:prstGeom prst="rect">
            <a:avLst/>
          </a:prstGeom>
          <a:noFill/>
        </p:spPr>
        <p:txBody>
          <a:bodyPr wrap="square" rtlCol="0">
            <a:spAutoFit/>
          </a:bodyPr>
          <a:lstStyle/>
          <a:p>
            <a:pPr algn="ctr"/>
            <a:r>
              <a:rPr lang="en-IE" b="1" dirty="0"/>
              <a:t>Portugal</a:t>
            </a:r>
          </a:p>
        </p:txBody>
      </p:sp>
    </p:spTree>
    <p:custDataLst>
      <p:tags r:id="rId1"/>
    </p:custDataLst>
    <p:extLst>
      <p:ext uri="{BB962C8B-B14F-4D97-AF65-F5344CB8AC3E}">
        <p14:creationId xmlns:p14="http://schemas.microsoft.com/office/powerpoint/2010/main" val="8434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p:cNvSpPr txBox="1"/>
              <p:nvPr/>
            </p:nvSpPr>
            <p:spPr>
              <a:xfrm>
                <a:off x="309398" y="997561"/>
                <a:ext cx="85298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𝑴𝒂𝒑𝒑𝒊𝒏𝒈</m:t>
                      </m:r>
                      <m:r>
                        <a:rPr lang="en-IE" sz="2000" b="1" i="1" smtClean="0">
                          <a:latin typeface="Cambria Math" panose="02040503050406030204" pitchFamily="18" charset="0"/>
                        </a:rPr>
                        <m:t> </m:t>
                      </m:r>
                      <m:r>
                        <a:rPr lang="en-IE" sz="2000" b="1" i="1" smtClean="0">
                          <a:latin typeface="Cambria Math" panose="02040503050406030204" pitchFamily="18" charset="0"/>
                        </a:rPr>
                        <m:t>𝒐𝒖𝒕</m:t>
                      </m:r>
                      <m:r>
                        <a:rPr lang="en-IE" sz="2000" b="1" i="1" smtClean="0">
                          <a:latin typeface="Cambria Math" panose="02040503050406030204" pitchFamily="18" charset="0"/>
                        </a:rPr>
                        <m:t> </m:t>
                      </m:r>
                      <m:r>
                        <a:rPr lang="en-IE" sz="2000" b="1" i="1" smtClean="0">
                          <a:latin typeface="Cambria Math" panose="02040503050406030204" pitchFamily="18" charset="0"/>
                        </a:rPr>
                        <m:t>𝑬𝒍𝒆𝒎𝒆𝒏𝒕𝒔</m:t>
                      </m:r>
                      <m:r>
                        <a:rPr lang="en-IE" sz="2000" b="1" i="1" smtClean="0">
                          <a:latin typeface="Cambria Math" panose="02040503050406030204" pitchFamily="18" charset="0"/>
                        </a:rPr>
                        <m:t> </m:t>
                      </m:r>
                      <m:r>
                        <a:rPr lang="en-IE" sz="2000" b="1" i="1" smtClean="0">
                          <a:latin typeface="Cambria Math" panose="02040503050406030204" pitchFamily="18" charset="0"/>
                        </a:rPr>
                        <m:t>𝒐𝒇</m:t>
                      </m:r>
                      <m:r>
                        <a:rPr lang="en-IE" sz="2000" b="1" i="1" smtClean="0">
                          <a:latin typeface="Cambria Math" panose="02040503050406030204" pitchFamily="18" charset="0"/>
                        </a:rPr>
                        <m:t> </m:t>
                      </m:r>
                      <m:r>
                        <a:rPr lang="en-IE" sz="2000" b="1" i="1" smtClean="0">
                          <a:latin typeface="Cambria Math" panose="02040503050406030204" pitchFamily="18" charset="0"/>
                        </a:rPr>
                        <m:t>𝑷𝒐𝒍𝒚𝒄𝒆𝒏𝒕𝒓𝒊𝒄</m:t>
                      </m:r>
                      <m:r>
                        <a:rPr lang="en-IE" sz="2000" b="1" i="1" smtClean="0">
                          <a:latin typeface="Cambria Math" panose="02040503050406030204" pitchFamily="18" charset="0"/>
                        </a:rPr>
                        <m:t> </m:t>
                      </m:r>
                      <m:r>
                        <a:rPr lang="en-IE" sz="2000" b="1" i="1" smtClean="0">
                          <a:latin typeface="Cambria Math" panose="02040503050406030204" pitchFamily="18" charset="0"/>
                        </a:rPr>
                        <m:t>𝑰𝒏𝒔𝒑𝒆𝒄𝒕𝒊𝒐𝒏</m:t>
                      </m:r>
                      <m:r>
                        <a:rPr lang="en-IE" sz="2000" b="1" i="1" smtClean="0">
                          <a:latin typeface="Cambria Math" panose="02040503050406030204" pitchFamily="18" charset="0"/>
                        </a:rPr>
                        <m:t> </m:t>
                      </m:r>
                      <m:r>
                        <a:rPr lang="en-IE" sz="2000" b="1" i="1" smtClean="0">
                          <a:latin typeface="Cambria Math" panose="02040503050406030204" pitchFamily="18" charset="0"/>
                        </a:rPr>
                        <m:t>𝒊𝒏</m:t>
                      </m:r>
                      <m:r>
                        <a:rPr lang="en-IE" sz="2000" b="1" i="1" smtClean="0">
                          <a:latin typeface="Cambria Math" panose="02040503050406030204" pitchFamily="18" charset="0"/>
                        </a:rPr>
                        <m:t>  </m:t>
                      </m:r>
                      <m:r>
                        <a:rPr lang="en-IE" sz="2000" b="1" i="1" smtClean="0">
                          <a:latin typeface="Cambria Math" panose="02040503050406030204" pitchFamily="18" charset="0"/>
                        </a:rPr>
                        <m:t>𝑭𝒐𝒖𝒓</m:t>
                      </m:r>
                      <m:r>
                        <a:rPr lang="en-IE" sz="2000" b="1" i="1" smtClean="0">
                          <a:latin typeface="Cambria Math" panose="02040503050406030204" pitchFamily="18" charset="0"/>
                        </a:rPr>
                        <m:t>  </m:t>
                      </m:r>
                      <m:r>
                        <a:rPr lang="en-IE" sz="2000" b="1" i="1" smtClean="0">
                          <a:latin typeface="Cambria Math" panose="02040503050406030204" pitchFamily="18" charset="0"/>
                        </a:rPr>
                        <m:t>𝑺𝒚𝒔𝒕𝒆𝒎𝒔</m:t>
                      </m:r>
                    </m:oMath>
                  </m:oMathPara>
                </a14:m>
                <a:endParaRPr dirty="0"/>
              </a:p>
            </p:txBody>
          </p:sp>
        </mc:Choice>
        <mc:Fallback>
          <p:sp>
            <p:nvSpPr>
              <p:cNvPr id="7" name="TextBox 6"/>
              <p:cNvSpPr txBox="1">
                <a:spLocks noRot="1" noChangeAspect="1" noMove="1" noResize="1" noEditPoints="1" noAdjustHandles="1" noChangeArrowheads="1" noChangeShapeType="1" noTextEdit="1"/>
              </p:cNvSpPr>
              <p:nvPr/>
            </p:nvSpPr>
            <p:spPr>
              <a:xfrm>
                <a:off x="309398" y="997561"/>
                <a:ext cx="8529802" cy="400110"/>
              </a:xfrm>
              <a:prstGeom prst="rect">
                <a:avLst/>
              </a:prstGeom>
              <a:blipFill>
                <a:blip r:embed="rId4"/>
                <a:stretch>
                  <a:fillRect b="-15385"/>
                </a:stretch>
              </a:blipFill>
            </p:spPr>
            <p:txBody>
              <a:bodyPr/>
              <a:lstStyle/>
              <a:p>
                <a:r>
                  <a:rPr lang="en-IE">
                    <a:noFill/>
                  </a:rPr>
                  <a:t> </a:t>
                </a:r>
              </a:p>
            </p:txBody>
          </p:sp>
        </mc:Fallback>
      </mc:AlternateContent>
      <p:sp>
        <p:nvSpPr>
          <p:cNvPr id="9" name="Rectangle 8">
            <a:extLst>
              <a:ext uri="{FF2B5EF4-FFF2-40B4-BE49-F238E27FC236}">
                <a16:creationId xmlns:a16="http://schemas.microsoft.com/office/drawing/2014/main" id="{FBF226AA-0605-4FDE-9DC4-91CDF41FBFD1}"/>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Conclusion</a:t>
            </a:r>
            <a:endParaRPr lang="en-IE" sz="2400" dirty="0">
              <a:solidFill>
                <a:schemeClr val="bg1"/>
              </a:solidFill>
            </a:endParaRPr>
          </a:p>
        </p:txBody>
      </p:sp>
      <p:sp>
        <p:nvSpPr>
          <p:cNvPr id="8" name="TextBox 7">
            <a:extLst>
              <a:ext uri="{FF2B5EF4-FFF2-40B4-BE49-F238E27FC236}">
                <a16:creationId xmlns:a16="http://schemas.microsoft.com/office/drawing/2014/main" id="{BC6D6A3F-E13F-4845-AF3F-35C1A2B53AFB}"/>
              </a:ext>
            </a:extLst>
          </p:cNvPr>
          <p:cNvSpPr txBox="1"/>
          <p:nvPr/>
        </p:nvSpPr>
        <p:spPr>
          <a:xfrm>
            <a:off x="609600" y="1443841"/>
            <a:ext cx="4724400" cy="3970318"/>
          </a:xfrm>
          <a:prstGeom prst="rect">
            <a:avLst/>
          </a:prstGeom>
          <a:noFill/>
        </p:spPr>
        <p:txBody>
          <a:bodyPr wrap="square">
            <a:spAutoFit/>
          </a:bodyPr>
          <a:lstStyle/>
          <a:p>
            <a:pPr algn="just" fontAlgn="base">
              <a:spcBef>
                <a:spcPct val="0"/>
              </a:spcBef>
              <a:spcAft>
                <a:spcPct val="0"/>
              </a:spcAft>
              <a:defRPr/>
            </a:pPr>
            <a:endParaRPr lang="en-GB" altLang="en-US" dirty="0">
              <a:latin typeface="Calibri" panose="020F0502020204030204" pitchFamily="34" charset="0"/>
            </a:endParaRPr>
          </a:p>
          <a:p>
            <a:pPr algn="just" fontAlgn="base">
              <a:spcBef>
                <a:spcPct val="0"/>
              </a:spcBef>
              <a:spcAft>
                <a:spcPct val="0"/>
              </a:spcAft>
              <a:defRPr/>
            </a:pPr>
            <a:r>
              <a:rPr lang="en-GB" altLang="en-US" b="1" dirty="0">
                <a:latin typeface="Calibri" panose="020F0502020204030204" pitchFamily="34" charset="0"/>
              </a:rPr>
              <a:t>In all of these Cases </a:t>
            </a:r>
          </a:p>
          <a:p>
            <a:pPr algn="just" fontAlgn="base">
              <a:spcBef>
                <a:spcPct val="0"/>
              </a:spcBef>
              <a:spcAft>
                <a:spcPct val="0"/>
              </a:spcAft>
              <a:defRPr/>
            </a:pPr>
            <a:endParaRPr lang="en-GB" altLang="en-US" dirty="0">
              <a:latin typeface="Calibri" panose="020F0502020204030204" pitchFamily="34" charset="0"/>
            </a:endParaRPr>
          </a:p>
          <a:p>
            <a:pPr marL="285750" indent="-285750" algn="just" fontAlgn="base">
              <a:spcBef>
                <a:spcPct val="0"/>
              </a:spcBef>
              <a:spcAft>
                <a:spcPct val="0"/>
              </a:spcAft>
              <a:buFont typeface="Arial" panose="020B0604020202020204" pitchFamily="34" charset="0"/>
              <a:buChar char="•"/>
              <a:defRPr/>
            </a:pPr>
            <a:r>
              <a:rPr lang="en-GB" altLang="en-US" dirty="0">
                <a:latin typeface="Calibri" panose="020F0502020204030204" pitchFamily="34" charset="0"/>
              </a:rPr>
              <a:t>Issues concerning </a:t>
            </a:r>
            <a:r>
              <a:rPr lang="en-GB" altLang="en-US" b="1" dirty="0">
                <a:latin typeface="Calibri" panose="020F0502020204030204" pitchFamily="34" charset="0"/>
              </a:rPr>
              <a:t>cohesion</a:t>
            </a:r>
            <a:r>
              <a:rPr lang="en-GB" altLang="en-US" dirty="0">
                <a:latin typeface="Calibri" panose="020F0502020204030204" pitchFamily="34" charset="0"/>
              </a:rPr>
              <a:t> and </a:t>
            </a:r>
            <a:r>
              <a:rPr lang="en-GB" altLang="en-US" b="1" dirty="0">
                <a:latin typeface="Calibri" panose="020F0502020204030204" pitchFamily="34" charset="0"/>
              </a:rPr>
              <a:t>regulation</a:t>
            </a:r>
            <a:r>
              <a:rPr lang="en-GB" altLang="en-US" dirty="0">
                <a:latin typeface="Calibri" panose="020F0502020204030204" pitchFamily="34" charset="0"/>
              </a:rPr>
              <a:t> abound that have a profound effect on the </a:t>
            </a:r>
            <a:r>
              <a:rPr lang="en-GB" altLang="en-US" b="1" dirty="0">
                <a:latin typeface="Calibri" panose="020F0502020204030204" pitchFamily="34" charset="0"/>
              </a:rPr>
              <a:t>value of </a:t>
            </a:r>
            <a:r>
              <a:rPr lang="en-GB" altLang="en-US" dirty="0">
                <a:latin typeface="Calibri" panose="020F0502020204030204" pitchFamily="34" charset="0"/>
              </a:rPr>
              <a:t>and </a:t>
            </a:r>
            <a:r>
              <a:rPr lang="en-GB" altLang="en-US" b="1" dirty="0">
                <a:latin typeface="Calibri" panose="020F0502020204030204" pitchFamily="34" charset="0"/>
              </a:rPr>
              <a:t>implementation of  Polycentric Inspection</a:t>
            </a:r>
          </a:p>
          <a:p>
            <a:pPr marL="285750" indent="-285750" algn="just" fontAlgn="base">
              <a:spcBef>
                <a:spcPct val="0"/>
              </a:spcBef>
              <a:spcAft>
                <a:spcPct val="0"/>
              </a:spcAft>
              <a:buFont typeface="Arial" panose="020B0604020202020204" pitchFamily="34" charset="0"/>
              <a:buChar char="•"/>
              <a:defRPr/>
            </a:pPr>
            <a:endParaRPr lang="en-GB" altLang="en-US" b="1" dirty="0">
              <a:latin typeface="Calibri" panose="020F0502020204030204" pitchFamily="34" charset="0"/>
            </a:endParaRPr>
          </a:p>
          <a:p>
            <a:pPr marL="285750" indent="-285750" algn="just" fontAlgn="base">
              <a:spcBef>
                <a:spcPct val="0"/>
              </a:spcBef>
              <a:spcAft>
                <a:spcPct val="0"/>
              </a:spcAft>
              <a:buFont typeface="Arial" panose="020B0604020202020204" pitchFamily="34" charset="0"/>
              <a:buChar char="•"/>
              <a:defRPr/>
            </a:pPr>
            <a:r>
              <a:rPr lang="en-GB" altLang="en-US" b="1" dirty="0">
                <a:latin typeface="Calibri" panose="020F0502020204030204" pitchFamily="34" charset="0"/>
              </a:rPr>
              <a:t>Issues concerning Network Governance abound</a:t>
            </a:r>
          </a:p>
          <a:p>
            <a:pPr marL="285750" indent="-285750" algn="just" fontAlgn="base">
              <a:spcBef>
                <a:spcPct val="0"/>
              </a:spcBef>
              <a:spcAft>
                <a:spcPct val="0"/>
              </a:spcAft>
              <a:buFont typeface="Arial" panose="020B0604020202020204" pitchFamily="34" charset="0"/>
              <a:buChar char="•"/>
              <a:defRPr/>
            </a:pPr>
            <a:endParaRPr lang="en-GB" altLang="en-US" b="1" dirty="0">
              <a:latin typeface="Calibri" panose="020F0502020204030204" pitchFamily="34" charset="0"/>
            </a:endParaRPr>
          </a:p>
          <a:p>
            <a:pPr marL="285750" indent="-285750" algn="just" fontAlgn="base">
              <a:spcBef>
                <a:spcPct val="0"/>
              </a:spcBef>
              <a:spcAft>
                <a:spcPct val="0"/>
              </a:spcAft>
              <a:buFont typeface="Arial" panose="020B0604020202020204" pitchFamily="34" charset="0"/>
              <a:buChar char="•"/>
              <a:defRPr/>
            </a:pPr>
            <a:r>
              <a:rPr lang="en-GB" altLang="en-US" dirty="0">
                <a:latin typeface="Calibri" panose="020F0502020204030204" pitchFamily="34" charset="0"/>
              </a:rPr>
              <a:t>Moving forward, what then of Polycentric Inspection?</a:t>
            </a:r>
          </a:p>
          <a:p>
            <a:pPr marL="285750" indent="-285750" algn="just" fontAlgn="base">
              <a:spcBef>
                <a:spcPct val="0"/>
              </a:spcBef>
              <a:spcAft>
                <a:spcPct val="0"/>
              </a:spcAft>
              <a:buFont typeface="Arial" panose="020B0604020202020204" pitchFamily="34" charset="0"/>
              <a:buChar char="•"/>
              <a:defRPr/>
            </a:pPr>
            <a:endParaRPr lang="en-GB" altLang="en-US" b="1" dirty="0">
              <a:latin typeface="Calibri" panose="020F0502020204030204" pitchFamily="34" charset="0"/>
            </a:endParaRPr>
          </a:p>
        </p:txBody>
      </p:sp>
      <p:pic>
        <p:nvPicPr>
          <p:cNvPr id="10" name="Picture 9">
            <a:extLst>
              <a:ext uri="{FF2B5EF4-FFF2-40B4-BE49-F238E27FC236}">
                <a16:creationId xmlns:a16="http://schemas.microsoft.com/office/drawing/2014/main" id="{7783930E-4E65-459A-B13A-1C1AFAE6C709}"/>
              </a:ext>
            </a:extLst>
          </p:cNvPr>
          <p:cNvPicPr>
            <a:picLocks noChangeAspect="1"/>
          </p:cNvPicPr>
          <p:nvPr/>
        </p:nvPicPr>
        <p:blipFill>
          <a:blip r:embed="rId5"/>
          <a:stretch>
            <a:fillRect/>
          </a:stretch>
        </p:blipFill>
        <p:spPr>
          <a:xfrm>
            <a:off x="6251728" y="1752893"/>
            <a:ext cx="2636848" cy="914107"/>
          </a:xfrm>
          <a:prstGeom prst="rect">
            <a:avLst/>
          </a:prstGeom>
        </p:spPr>
      </p:pic>
      <p:pic>
        <p:nvPicPr>
          <p:cNvPr id="11" name="Picture 10">
            <a:extLst>
              <a:ext uri="{FF2B5EF4-FFF2-40B4-BE49-F238E27FC236}">
                <a16:creationId xmlns:a16="http://schemas.microsoft.com/office/drawing/2014/main" id="{FDE005F5-8965-4D5C-8137-E1F20DA996D6}"/>
              </a:ext>
            </a:extLst>
          </p:cNvPr>
          <p:cNvPicPr>
            <a:picLocks noChangeAspect="1"/>
          </p:cNvPicPr>
          <p:nvPr/>
        </p:nvPicPr>
        <p:blipFill>
          <a:blip r:embed="rId6"/>
          <a:stretch>
            <a:fillRect/>
          </a:stretch>
        </p:blipFill>
        <p:spPr>
          <a:xfrm>
            <a:off x="6272116" y="4671412"/>
            <a:ext cx="2653580" cy="1018513"/>
          </a:xfrm>
          <a:prstGeom prst="rect">
            <a:avLst/>
          </a:prstGeom>
        </p:spPr>
      </p:pic>
      <p:pic>
        <p:nvPicPr>
          <p:cNvPr id="12" name="Picture 11">
            <a:extLst>
              <a:ext uri="{FF2B5EF4-FFF2-40B4-BE49-F238E27FC236}">
                <a16:creationId xmlns:a16="http://schemas.microsoft.com/office/drawing/2014/main" id="{9A81D62E-E5FC-4401-A6BF-6F70A5948577}"/>
              </a:ext>
            </a:extLst>
          </p:cNvPr>
          <p:cNvPicPr>
            <a:picLocks noChangeAspect="1"/>
          </p:cNvPicPr>
          <p:nvPr/>
        </p:nvPicPr>
        <p:blipFill>
          <a:blip r:embed="rId7"/>
          <a:stretch>
            <a:fillRect/>
          </a:stretch>
        </p:blipFill>
        <p:spPr>
          <a:xfrm>
            <a:off x="6256808" y="3791612"/>
            <a:ext cx="2653580" cy="909027"/>
          </a:xfrm>
          <a:prstGeom prst="rect">
            <a:avLst/>
          </a:prstGeom>
        </p:spPr>
      </p:pic>
      <p:pic>
        <p:nvPicPr>
          <p:cNvPr id="13" name="Picture 12">
            <a:extLst>
              <a:ext uri="{FF2B5EF4-FFF2-40B4-BE49-F238E27FC236}">
                <a16:creationId xmlns:a16="http://schemas.microsoft.com/office/drawing/2014/main" id="{136D0CCA-769D-4C17-86F0-90247F19DCD0}"/>
              </a:ext>
            </a:extLst>
          </p:cNvPr>
          <p:cNvPicPr>
            <a:picLocks noChangeAspect="1"/>
          </p:cNvPicPr>
          <p:nvPr/>
        </p:nvPicPr>
        <p:blipFill>
          <a:blip r:embed="rId8"/>
          <a:stretch>
            <a:fillRect/>
          </a:stretch>
        </p:blipFill>
        <p:spPr>
          <a:xfrm>
            <a:off x="6253220" y="2661920"/>
            <a:ext cx="2657168" cy="1018513"/>
          </a:xfrm>
          <a:prstGeom prst="rect">
            <a:avLst/>
          </a:prstGeom>
        </p:spPr>
      </p:pic>
    </p:spTree>
    <p:custDataLst>
      <p:tags r:id="rId1"/>
    </p:custDataLst>
    <p:extLst>
      <p:ext uri="{BB962C8B-B14F-4D97-AF65-F5344CB8AC3E}">
        <p14:creationId xmlns:p14="http://schemas.microsoft.com/office/powerpoint/2010/main" val="306909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3E4A-9996-49F4-BD71-0DC882DD6688}"/>
              </a:ext>
            </a:extLst>
          </p:cNvPr>
          <p:cNvPicPr/>
          <p:nvPr/>
        </p:nvPicPr>
        <p:blipFill>
          <a:blip r:embed="rId4"/>
          <a:stretch>
            <a:fillRect/>
          </a:stretch>
        </p:blipFill>
        <p:spPr>
          <a:xfrm>
            <a:off x="5447543" y="2718216"/>
            <a:ext cx="3312795" cy="2377440"/>
          </a:xfrm>
          <a:prstGeom prst="rect">
            <a:avLst/>
          </a:prstGeom>
        </p:spPr>
      </p:pic>
      <p:graphicFrame>
        <p:nvGraphicFramePr>
          <p:cNvPr id="3" name="Diagram 2">
            <a:extLst>
              <a:ext uri="{FF2B5EF4-FFF2-40B4-BE49-F238E27FC236}">
                <a16:creationId xmlns:a16="http://schemas.microsoft.com/office/drawing/2014/main" id="{C510EFAE-D8D0-4D8F-91C8-0777AF986778}"/>
              </a:ext>
            </a:extLst>
          </p:cNvPr>
          <p:cNvGraphicFramePr/>
          <p:nvPr>
            <p:extLst>
              <p:ext uri="{D42A27DB-BD31-4B8C-83A1-F6EECF244321}">
                <p14:modId xmlns:p14="http://schemas.microsoft.com/office/powerpoint/2010/main" val="2131329152"/>
              </p:ext>
            </p:extLst>
          </p:nvPr>
        </p:nvGraphicFramePr>
        <p:xfrm>
          <a:off x="4724400" y="1828800"/>
          <a:ext cx="4572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76E8A5B0-4E4C-43FB-97E3-FC77DD04866B}"/>
              </a:ext>
            </a:extLst>
          </p:cNvPr>
          <p:cNvSpPr txBox="1"/>
          <p:nvPr/>
        </p:nvSpPr>
        <p:spPr>
          <a:xfrm>
            <a:off x="5828543" y="1592679"/>
            <a:ext cx="1066800" cy="523220"/>
          </a:xfrm>
          <a:prstGeom prst="rect">
            <a:avLst/>
          </a:prstGeom>
          <a:noFill/>
        </p:spPr>
        <p:txBody>
          <a:bodyPr wrap="square" rtlCol="0">
            <a:spAutoFit/>
          </a:bodyPr>
          <a:lstStyle/>
          <a:p>
            <a:pPr algn="ctr"/>
            <a:r>
              <a:rPr lang="en-IE" sz="1400" b="1" dirty="0"/>
              <a:t>High Social Cohesion</a:t>
            </a:r>
          </a:p>
        </p:txBody>
      </p:sp>
      <p:sp>
        <p:nvSpPr>
          <p:cNvPr id="5" name="TextBox 4">
            <a:extLst>
              <a:ext uri="{FF2B5EF4-FFF2-40B4-BE49-F238E27FC236}">
                <a16:creationId xmlns:a16="http://schemas.microsoft.com/office/drawing/2014/main" id="{B424DA4A-4586-4736-B083-E41CD6FB21E2}"/>
              </a:ext>
            </a:extLst>
          </p:cNvPr>
          <p:cNvSpPr txBox="1"/>
          <p:nvPr/>
        </p:nvSpPr>
        <p:spPr>
          <a:xfrm>
            <a:off x="7428743" y="1589832"/>
            <a:ext cx="1066800" cy="523220"/>
          </a:xfrm>
          <a:prstGeom prst="rect">
            <a:avLst/>
          </a:prstGeom>
          <a:noFill/>
        </p:spPr>
        <p:txBody>
          <a:bodyPr wrap="square" rtlCol="0">
            <a:spAutoFit/>
          </a:bodyPr>
          <a:lstStyle/>
          <a:p>
            <a:pPr algn="ctr"/>
            <a:r>
              <a:rPr lang="en-IE" sz="1400" b="1" dirty="0"/>
              <a:t>Low Social Cohesion</a:t>
            </a:r>
          </a:p>
        </p:txBody>
      </p:sp>
      <p:sp>
        <p:nvSpPr>
          <p:cNvPr id="6" name="TextBox 5">
            <a:extLst>
              <a:ext uri="{FF2B5EF4-FFF2-40B4-BE49-F238E27FC236}">
                <a16:creationId xmlns:a16="http://schemas.microsoft.com/office/drawing/2014/main" id="{4DC4DD36-C43A-40A3-9493-9FAFABDD3BF4}"/>
              </a:ext>
            </a:extLst>
          </p:cNvPr>
          <p:cNvSpPr txBox="1"/>
          <p:nvPr/>
        </p:nvSpPr>
        <p:spPr>
          <a:xfrm>
            <a:off x="4513141" y="2718216"/>
            <a:ext cx="1066800" cy="523220"/>
          </a:xfrm>
          <a:prstGeom prst="rect">
            <a:avLst/>
          </a:prstGeom>
          <a:noFill/>
        </p:spPr>
        <p:txBody>
          <a:bodyPr wrap="square" rtlCol="0">
            <a:spAutoFit/>
          </a:bodyPr>
          <a:lstStyle/>
          <a:p>
            <a:pPr algn="ctr"/>
            <a:r>
              <a:rPr lang="en-IE" sz="1400" b="1" dirty="0"/>
              <a:t>High Social Regulation</a:t>
            </a:r>
          </a:p>
        </p:txBody>
      </p:sp>
      <p:sp>
        <p:nvSpPr>
          <p:cNvPr id="7" name="TextBox 6">
            <a:extLst>
              <a:ext uri="{FF2B5EF4-FFF2-40B4-BE49-F238E27FC236}">
                <a16:creationId xmlns:a16="http://schemas.microsoft.com/office/drawing/2014/main" id="{CA763346-2BB1-4F82-A990-8110B5CD7AF2}"/>
              </a:ext>
            </a:extLst>
          </p:cNvPr>
          <p:cNvSpPr txBox="1"/>
          <p:nvPr/>
        </p:nvSpPr>
        <p:spPr>
          <a:xfrm>
            <a:off x="4480012" y="4232036"/>
            <a:ext cx="1066800" cy="523220"/>
          </a:xfrm>
          <a:prstGeom prst="rect">
            <a:avLst/>
          </a:prstGeom>
          <a:noFill/>
        </p:spPr>
        <p:txBody>
          <a:bodyPr wrap="square" rtlCol="0">
            <a:spAutoFit/>
          </a:bodyPr>
          <a:lstStyle/>
          <a:p>
            <a:pPr algn="ctr"/>
            <a:r>
              <a:rPr lang="en-IE" sz="1400" b="1" dirty="0"/>
              <a:t>Low  Social Regulation</a:t>
            </a:r>
          </a:p>
        </p:txBody>
      </p:sp>
      <p:sp>
        <p:nvSpPr>
          <p:cNvPr id="8" name="TextBox 7">
            <a:extLst>
              <a:ext uri="{FF2B5EF4-FFF2-40B4-BE49-F238E27FC236}">
                <a16:creationId xmlns:a16="http://schemas.microsoft.com/office/drawing/2014/main" id="{52CC16AF-B64B-46F5-8DFF-63DD3B83A526}"/>
              </a:ext>
            </a:extLst>
          </p:cNvPr>
          <p:cNvSpPr txBox="1"/>
          <p:nvPr/>
        </p:nvSpPr>
        <p:spPr>
          <a:xfrm>
            <a:off x="213921" y="2718216"/>
            <a:ext cx="4148907" cy="1477328"/>
          </a:xfrm>
          <a:prstGeom prst="rect">
            <a:avLst/>
          </a:prstGeom>
          <a:noFill/>
        </p:spPr>
        <p:txBody>
          <a:bodyPr wrap="square">
            <a:spAutoFit/>
          </a:bodyPr>
          <a:lstStyle>
            <a:defPPr>
              <a:defRPr lang="en-US"/>
            </a:defPPr>
            <a:lvl1pPr algn="just" fontAlgn="base">
              <a:spcBef>
                <a:spcPct val="0"/>
              </a:spcBef>
              <a:spcAft>
                <a:spcPct val="0"/>
              </a:spcAft>
              <a:defRPr>
                <a:latin typeface="Calibri" panose="020F0502020204030204" pitchFamily="34" charset="0"/>
              </a:defRPr>
            </a:lvl1pPr>
          </a:lstStyle>
          <a:p>
            <a:r>
              <a:rPr lang="en-GB" b="1" dirty="0"/>
              <a:t>The fatalist way </a:t>
            </a:r>
            <a:r>
              <a:rPr lang="en-GB" dirty="0"/>
              <a:t>(top right quadrant): characterized by </a:t>
            </a:r>
            <a:r>
              <a:rPr lang="en-GB" b="1" dirty="0"/>
              <a:t>rule-bound approaches to organization </a:t>
            </a:r>
            <a:r>
              <a:rPr lang="en-GB" dirty="0"/>
              <a:t>but there is </a:t>
            </a:r>
            <a:r>
              <a:rPr lang="en-GB" b="1" dirty="0"/>
              <a:t>little cooperation to achieve outcomes.</a:t>
            </a:r>
          </a:p>
          <a:p>
            <a:endParaRPr lang="en-GB" dirty="0"/>
          </a:p>
        </p:txBody>
      </p:sp>
      <p:sp>
        <p:nvSpPr>
          <p:cNvPr id="9" name="TextBox 8">
            <a:extLst>
              <a:ext uri="{FF2B5EF4-FFF2-40B4-BE49-F238E27FC236}">
                <a16:creationId xmlns:a16="http://schemas.microsoft.com/office/drawing/2014/main" id="{4ABB580E-9650-49CC-965D-DD94D3FE8B98}"/>
              </a:ext>
            </a:extLst>
          </p:cNvPr>
          <p:cNvSpPr txBox="1"/>
          <p:nvPr/>
        </p:nvSpPr>
        <p:spPr>
          <a:xfrm>
            <a:off x="5181600" y="5638800"/>
            <a:ext cx="3312795" cy="369332"/>
          </a:xfrm>
          <a:prstGeom prst="rect">
            <a:avLst/>
          </a:prstGeom>
          <a:noFill/>
        </p:spPr>
        <p:txBody>
          <a:bodyPr wrap="square" rtlCol="0">
            <a:spAutoFit/>
          </a:bodyPr>
          <a:lstStyle/>
          <a:p>
            <a:pPr algn="ctr"/>
            <a:r>
              <a:rPr lang="en-IE" b="1" dirty="0"/>
              <a:t>Adapted from Hood (1998)</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15AF31B-9BA2-42BB-9682-3E556E290AE1}"/>
                  </a:ext>
                </a:extLst>
              </p:cNvPr>
              <p:cNvSpPr txBox="1"/>
              <p:nvPr/>
            </p:nvSpPr>
            <p:spPr>
              <a:xfrm>
                <a:off x="309398" y="997561"/>
                <a:ext cx="85298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𝑨</m:t>
                      </m:r>
                      <m:r>
                        <a:rPr lang="en-IE" sz="2000" b="1" i="1" smtClean="0">
                          <a:latin typeface="Cambria Math" panose="02040503050406030204" pitchFamily="18" charset="0"/>
                        </a:rPr>
                        <m:t> </m:t>
                      </m:r>
                      <m:r>
                        <a:rPr lang="en-IE" sz="2000" b="1" i="1" smtClean="0">
                          <a:latin typeface="Cambria Math" panose="02040503050406030204" pitchFamily="18" charset="0"/>
                        </a:rPr>
                        <m:t>𝒔𝒖𝒈𝒈𝒆𝒔𝒕𝒆𝒅</m:t>
                      </m:r>
                      <m:r>
                        <a:rPr lang="en-IE" sz="2000" b="1" i="1" smtClean="0">
                          <a:latin typeface="Cambria Math" panose="02040503050406030204" pitchFamily="18" charset="0"/>
                        </a:rPr>
                        <m:t> </m:t>
                      </m:r>
                      <m:r>
                        <a:rPr lang="en-IE" sz="2000" b="1" i="1" smtClean="0">
                          <a:latin typeface="Cambria Math" panose="02040503050406030204" pitchFamily="18" charset="0"/>
                        </a:rPr>
                        <m:t>𝑬𝒙𝒆𝒓𝒄𝒊𝒔𝒆</m:t>
                      </m:r>
                    </m:oMath>
                  </m:oMathPara>
                </a14:m>
                <a:endParaRPr dirty="0"/>
              </a:p>
            </p:txBody>
          </p:sp>
        </mc:Choice>
        <mc:Fallback>
          <p:sp>
            <p:nvSpPr>
              <p:cNvPr id="10" name="TextBox 9">
                <a:extLst>
                  <a:ext uri="{FF2B5EF4-FFF2-40B4-BE49-F238E27FC236}">
                    <a16:creationId xmlns:a16="http://schemas.microsoft.com/office/drawing/2014/main" id="{C15AF31B-9BA2-42BB-9682-3E556E290AE1}"/>
                  </a:ext>
                </a:extLst>
              </p:cNvPr>
              <p:cNvSpPr txBox="1">
                <a:spLocks noRot="1" noChangeAspect="1" noMove="1" noResize="1" noEditPoints="1" noAdjustHandles="1" noChangeArrowheads="1" noChangeShapeType="1" noTextEdit="1"/>
              </p:cNvSpPr>
              <p:nvPr/>
            </p:nvSpPr>
            <p:spPr>
              <a:xfrm>
                <a:off x="309398" y="997561"/>
                <a:ext cx="8529802" cy="400110"/>
              </a:xfrm>
              <a:prstGeom prst="rect">
                <a:avLst/>
              </a:prstGeom>
              <a:blipFill>
                <a:blip r:embed="rId10"/>
                <a:stretch>
                  <a:fillRect b="-15385"/>
                </a:stretch>
              </a:blipFill>
            </p:spPr>
            <p:txBody>
              <a:bodyPr/>
              <a:lstStyle/>
              <a:p>
                <a:r>
                  <a:rPr lang="en-IE">
                    <a:noFill/>
                  </a:rPr>
                  <a:t> </a:t>
                </a:r>
              </a:p>
            </p:txBody>
          </p:sp>
        </mc:Fallback>
      </mc:AlternateContent>
    </p:spTree>
    <p:custDataLst>
      <p:tags r:id="rId1"/>
    </p:custDataLst>
    <p:extLst>
      <p:ext uri="{BB962C8B-B14F-4D97-AF65-F5344CB8AC3E}">
        <p14:creationId xmlns:p14="http://schemas.microsoft.com/office/powerpoint/2010/main" val="3164959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3E4A-9996-49F4-BD71-0DC882DD6688}"/>
              </a:ext>
            </a:extLst>
          </p:cNvPr>
          <p:cNvPicPr/>
          <p:nvPr/>
        </p:nvPicPr>
        <p:blipFill>
          <a:blip r:embed="rId3"/>
          <a:stretch>
            <a:fillRect/>
          </a:stretch>
        </p:blipFill>
        <p:spPr>
          <a:xfrm>
            <a:off x="5447543" y="2718216"/>
            <a:ext cx="3312795" cy="2377440"/>
          </a:xfrm>
          <a:prstGeom prst="rect">
            <a:avLst/>
          </a:prstGeom>
        </p:spPr>
      </p:pic>
      <p:graphicFrame>
        <p:nvGraphicFramePr>
          <p:cNvPr id="3" name="Diagram 2">
            <a:extLst>
              <a:ext uri="{FF2B5EF4-FFF2-40B4-BE49-F238E27FC236}">
                <a16:creationId xmlns:a16="http://schemas.microsoft.com/office/drawing/2014/main" id="{C510EFAE-D8D0-4D8F-91C8-0777AF986778}"/>
              </a:ext>
            </a:extLst>
          </p:cNvPr>
          <p:cNvGraphicFramePr/>
          <p:nvPr/>
        </p:nvGraphicFramePr>
        <p:xfrm>
          <a:off x="4724400" y="1828800"/>
          <a:ext cx="45720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76E8A5B0-4E4C-43FB-97E3-FC77DD04866B}"/>
              </a:ext>
            </a:extLst>
          </p:cNvPr>
          <p:cNvSpPr txBox="1"/>
          <p:nvPr/>
        </p:nvSpPr>
        <p:spPr>
          <a:xfrm>
            <a:off x="5828543" y="1592679"/>
            <a:ext cx="1066800" cy="523220"/>
          </a:xfrm>
          <a:prstGeom prst="rect">
            <a:avLst/>
          </a:prstGeom>
          <a:noFill/>
        </p:spPr>
        <p:txBody>
          <a:bodyPr wrap="square" rtlCol="0">
            <a:spAutoFit/>
          </a:bodyPr>
          <a:lstStyle/>
          <a:p>
            <a:pPr algn="ctr"/>
            <a:r>
              <a:rPr lang="en-IE" sz="1400" b="1" dirty="0"/>
              <a:t>High Social Cohesion</a:t>
            </a:r>
          </a:p>
        </p:txBody>
      </p:sp>
      <p:sp>
        <p:nvSpPr>
          <p:cNvPr id="5" name="TextBox 4">
            <a:extLst>
              <a:ext uri="{FF2B5EF4-FFF2-40B4-BE49-F238E27FC236}">
                <a16:creationId xmlns:a16="http://schemas.microsoft.com/office/drawing/2014/main" id="{B424DA4A-4586-4736-B083-E41CD6FB21E2}"/>
              </a:ext>
            </a:extLst>
          </p:cNvPr>
          <p:cNvSpPr txBox="1"/>
          <p:nvPr/>
        </p:nvSpPr>
        <p:spPr>
          <a:xfrm>
            <a:off x="7428743" y="1589832"/>
            <a:ext cx="1066800" cy="523220"/>
          </a:xfrm>
          <a:prstGeom prst="rect">
            <a:avLst/>
          </a:prstGeom>
          <a:noFill/>
        </p:spPr>
        <p:txBody>
          <a:bodyPr wrap="square" rtlCol="0">
            <a:spAutoFit/>
          </a:bodyPr>
          <a:lstStyle/>
          <a:p>
            <a:pPr algn="ctr"/>
            <a:r>
              <a:rPr lang="en-IE" sz="1400" b="1" dirty="0"/>
              <a:t>Low Social Cohesion</a:t>
            </a:r>
          </a:p>
        </p:txBody>
      </p:sp>
      <p:sp>
        <p:nvSpPr>
          <p:cNvPr id="6" name="TextBox 5">
            <a:extLst>
              <a:ext uri="{FF2B5EF4-FFF2-40B4-BE49-F238E27FC236}">
                <a16:creationId xmlns:a16="http://schemas.microsoft.com/office/drawing/2014/main" id="{4DC4DD36-C43A-40A3-9493-9FAFABDD3BF4}"/>
              </a:ext>
            </a:extLst>
          </p:cNvPr>
          <p:cNvSpPr txBox="1"/>
          <p:nvPr/>
        </p:nvSpPr>
        <p:spPr>
          <a:xfrm>
            <a:off x="4513141" y="2718216"/>
            <a:ext cx="1066800" cy="523220"/>
          </a:xfrm>
          <a:prstGeom prst="rect">
            <a:avLst/>
          </a:prstGeom>
          <a:noFill/>
        </p:spPr>
        <p:txBody>
          <a:bodyPr wrap="square" rtlCol="0">
            <a:spAutoFit/>
          </a:bodyPr>
          <a:lstStyle/>
          <a:p>
            <a:pPr algn="ctr"/>
            <a:r>
              <a:rPr lang="en-IE" sz="1400" b="1" dirty="0"/>
              <a:t>High Social Regulation</a:t>
            </a:r>
          </a:p>
        </p:txBody>
      </p:sp>
      <p:sp>
        <p:nvSpPr>
          <p:cNvPr id="7" name="TextBox 6">
            <a:extLst>
              <a:ext uri="{FF2B5EF4-FFF2-40B4-BE49-F238E27FC236}">
                <a16:creationId xmlns:a16="http://schemas.microsoft.com/office/drawing/2014/main" id="{CA763346-2BB1-4F82-A990-8110B5CD7AF2}"/>
              </a:ext>
            </a:extLst>
          </p:cNvPr>
          <p:cNvSpPr txBox="1"/>
          <p:nvPr/>
        </p:nvSpPr>
        <p:spPr>
          <a:xfrm>
            <a:off x="4480012" y="4232036"/>
            <a:ext cx="1066800" cy="523220"/>
          </a:xfrm>
          <a:prstGeom prst="rect">
            <a:avLst/>
          </a:prstGeom>
          <a:noFill/>
        </p:spPr>
        <p:txBody>
          <a:bodyPr wrap="square" rtlCol="0">
            <a:spAutoFit/>
          </a:bodyPr>
          <a:lstStyle/>
          <a:p>
            <a:pPr algn="ctr"/>
            <a:r>
              <a:rPr lang="en-IE" sz="1400" b="1" dirty="0"/>
              <a:t>Low  Social Regulation</a:t>
            </a:r>
          </a:p>
        </p:txBody>
      </p:sp>
      <p:sp>
        <p:nvSpPr>
          <p:cNvPr id="8" name="TextBox 7">
            <a:extLst>
              <a:ext uri="{FF2B5EF4-FFF2-40B4-BE49-F238E27FC236}">
                <a16:creationId xmlns:a16="http://schemas.microsoft.com/office/drawing/2014/main" id="{52CC16AF-B64B-46F5-8DFF-63DD3B83A526}"/>
              </a:ext>
            </a:extLst>
          </p:cNvPr>
          <p:cNvSpPr txBox="1"/>
          <p:nvPr/>
        </p:nvSpPr>
        <p:spPr>
          <a:xfrm>
            <a:off x="331104" y="1295400"/>
            <a:ext cx="3936096" cy="3139321"/>
          </a:xfrm>
          <a:prstGeom prst="rect">
            <a:avLst/>
          </a:prstGeom>
          <a:noFill/>
        </p:spPr>
        <p:txBody>
          <a:bodyPr wrap="square">
            <a:spAutoFit/>
          </a:bodyPr>
          <a:lstStyle>
            <a:defPPr>
              <a:defRPr lang="en-US"/>
            </a:defPPr>
            <a:lvl1pPr algn="just" fontAlgn="base">
              <a:spcBef>
                <a:spcPct val="0"/>
              </a:spcBef>
              <a:spcAft>
                <a:spcPct val="0"/>
              </a:spcAft>
              <a:defRPr>
                <a:latin typeface="Calibri" panose="020F0502020204030204" pitchFamily="34" charset="0"/>
              </a:defRPr>
            </a:lvl1pPr>
          </a:lstStyle>
          <a:p>
            <a:endParaRPr lang="en-GB" dirty="0"/>
          </a:p>
          <a:p>
            <a:endParaRPr lang="en-GB" dirty="0"/>
          </a:p>
          <a:p>
            <a:endParaRPr lang="en-GB" dirty="0"/>
          </a:p>
          <a:p>
            <a:endParaRPr lang="en-GB" dirty="0"/>
          </a:p>
          <a:p>
            <a:endParaRPr lang="en-GB" dirty="0"/>
          </a:p>
          <a:p>
            <a:r>
              <a:rPr lang="en-GB" b="1" dirty="0"/>
              <a:t>The hierarchist way </a:t>
            </a:r>
            <a:r>
              <a:rPr lang="en-GB" dirty="0"/>
              <a:t>(top left quadrant): displays social cohesion and cooperation in order </a:t>
            </a:r>
            <a:r>
              <a:rPr lang="en-GB" b="1" dirty="0"/>
              <a:t>to meet rule-bound approaches to organization</a:t>
            </a:r>
            <a:r>
              <a:rPr lang="en-GB" dirty="0"/>
              <a:t>. Often </a:t>
            </a:r>
            <a:r>
              <a:rPr lang="en-GB" b="1" dirty="0"/>
              <a:t>characterized by bureaucracy.</a:t>
            </a:r>
          </a:p>
          <a:p>
            <a:endParaRPr lang="en-GB" dirty="0"/>
          </a:p>
        </p:txBody>
      </p:sp>
      <p:sp>
        <p:nvSpPr>
          <p:cNvPr id="9" name="TextBox 8">
            <a:extLst>
              <a:ext uri="{FF2B5EF4-FFF2-40B4-BE49-F238E27FC236}">
                <a16:creationId xmlns:a16="http://schemas.microsoft.com/office/drawing/2014/main" id="{67233E9D-EF99-4BE5-B686-BF4A013FF773}"/>
              </a:ext>
            </a:extLst>
          </p:cNvPr>
          <p:cNvSpPr txBox="1"/>
          <p:nvPr/>
        </p:nvSpPr>
        <p:spPr>
          <a:xfrm>
            <a:off x="5181600" y="5638800"/>
            <a:ext cx="3312795" cy="369332"/>
          </a:xfrm>
          <a:prstGeom prst="rect">
            <a:avLst/>
          </a:prstGeom>
          <a:noFill/>
        </p:spPr>
        <p:txBody>
          <a:bodyPr wrap="square" rtlCol="0">
            <a:spAutoFit/>
          </a:bodyPr>
          <a:lstStyle/>
          <a:p>
            <a:pPr algn="ctr"/>
            <a:r>
              <a:rPr lang="en-IE" b="1" dirty="0"/>
              <a:t>Adapted from Hood (1998)</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2B4BB83-D352-46FB-B2C4-1B2734FBE346}"/>
                  </a:ext>
                </a:extLst>
              </p:cNvPr>
              <p:cNvSpPr txBox="1"/>
              <p:nvPr/>
            </p:nvSpPr>
            <p:spPr>
              <a:xfrm>
                <a:off x="309398" y="997561"/>
                <a:ext cx="85298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𝑨</m:t>
                      </m:r>
                      <m:r>
                        <a:rPr lang="en-IE" sz="2000" b="1" i="1" smtClean="0">
                          <a:latin typeface="Cambria Math" panose="02040503050406030204" pitchFamily="18" charset="0"/>
                        </a:rPr>
                        <m:t> </m:t>
                      </m:r>
                      <m:r>
                        <a:rPr lang="en-IE" sz="2000" b="1" i="1" smtClean="0">
                          <a:latin typeface="Cambria Math" panose="02040503050406030204" pitchFamily="18" charset="0"/>
                        </a:rPr>
                        <m:t>𝒔𝒖𝒈𝒈𝒆𝒔𝒕𝒆𝒅</m:t>
                      </m:r>
                      <m:r>
                        <a:rPr lang="en-IE" sz="2000" b="1" i="1" smtClean="0">
                          <a:latin typeface="Cambria Math" panose="02040503050406030204" pitchFamily="18" charset="0"/>
                        </a:rPr>
                        <m:t> </m:t>
                      </m:r>
                      <m:r>
                        <a:rPr lang="en-IE" sz="2000" b="1" i="1" smtClean="0">
                          <a:latin typeface="Cambria Math" panose="02040503050406030204" pitchFamily="18" charset="0"/>
                        </a:rPr>
                        <m:t>𝑬𝒙𝒆𝒓𝒄𝒊𝒔𝒆</m:t>
                      </m:r>
                    </m:oMath>
                  </m:oMathPara>
                </a14:m>
                <a:endParaRPr dirty="0"/>
              </a:p>
            </p:txBody>
          </p:sp>
        </mc:Choice>
        <mc:Fallback>
          <p:sp>
            <p:nvSpPr>
              <p:cNvPr id="10" name="TextBox 9">
                <a:extLst>
                  <a:ext uri="{FF2B5EF4-FFF2-40B4-BE49-F238E27FC236}">
                    <a16:creationId xmlns:a16="http://schemas.microsoft.com/office/drawing/2014/main" id="{32B4BB83-D352-46FB-B2C4-1B2734FBE346}"/>
                  </a:ext>
                </a:extLst>
              </p:cNvPr>
              <p:cNvSpPr txBox="1">
                <a:spLocks noRot="1" noChangeAspect="1" noMove="1" noResize="1" noEditPoints="1" noAdjustHandles="1" noChangeArrowheads="1" noChangeShapeType="1" noTextEdit="1"/>
              </p:cNvSpPr>
              <p:nvPr/>
            </p:nvSpPr>
            <p:spPr>
              <a:xfrm>
                <a:off x="309398" y="997561"/>
                <a:ext cx="8529802" cy="400110"/>
              </a:xfrm>
              <a:prstGeom prst="rect">
                <a:avLst/>
              </a:prstGeom>
              <a:blipFill>
                <a:blip r:embed="rId9"/>
                <a:stretch>
                  <a:fillRect b="-15385"/>
                </a:stretch>
              </a:blipFill>
            </p:spPr>
            <p:txBody>
              <a:bodyPr/>
              <a:lstStyle/>
              <a:p>
                <a:r>
                  <a:rPr lang="en-IE">
                    <a:noFill/>
                  </a:rPr>
                  <a:t> </a:t>
                </a:r>
              </a:p>
            </p:txBody>
          </p:sp>
        </mc:Fallback>
      </mc:AlternateContent>
    </p:spTree>
    <p:custDataLst>
      <p:tags r:id="rId1"/>
    </p:custDataLst>
    <p:extLst>
      <p:ext uri="{BB962C8B-B14F-4D97-AF65-F5344CB8AC3E}">
        <p14:creationId xmlns:p14="http://schemas.microsoft.com/office/powerpoint/2010/main" val="1260849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3E4A-9996-49F4-BD71-0DC882DD6688}"/>
              </a:ext>
            </a:extLst>
          </p:cNvPr>
          <p:cNvPicPr/>
          <p:nvPr/>
        </p:nvPicPr>
        <p:blipFill>
          <a:blip r:embed="rId3"/>
          <a:stretch>
            <a:fillRect/>
          </a:stretch>
        </p:blipFill>
        <p:spPr>
          <a:xfrm>
            <a:off x="5447543" y="2718216"/>
            <a:ext cx="3312795" cy="2377440"/>
          </a:xfrm>
          <a:prstGeom prst="rect">
            <a:avLst/>
          </a:prstGeom>
        </p:spPr>
      </p:pic>
      <p:graphicFrame>
        <p:nvGraphicFramePr>
          <p:cNvPr id="3" name="Diagram 2">
            <a:extLst>
              <a:ext uri="{FF2B5EF4-FFF2-40B4-BE49-F238E27FC236}">
                <a16:creationId xmlns:a16="http://schemas.microsoft.com/office/drawing/2014/main" id="{C510EFAE-D8D0-4D8F-91C8-0777AF986778}"/>
              </a:ext>
            </a:extLst>
          </p:cNvPr>
          <p:cNvGraphicFramePr/>
          <p:nvPr/>
        </p:nvGraphicFramePr>
        <p:xfrm>
          <a:off x="4724400" y="1828800"/>
          <a:ext cx="45720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76E8A5B0-4E4C-43FB-97E3-FC77DD04866B}"/>
              </a:ext>
            </a:extLst>
          </p:cNvPr>
          <p:cNvSpPr txBox="1"/>
          <p:nvPr/>
        </p:nvSpPr>
        <p:spPr>
          <a:xfrm>
            <a:off x="5828543" y="1592679"/>
            <a:ext cx="1066800" cy="523220"/>
          </a:xfrm>
          <a:prstGeom prst="rect">
            <a:avLst/>
          </a:prstGeom>
          <a:noFill/>
        </p:spPr>
        <p:txBody>
          <a:bodyPr wrap="square" rtlCol="0">
            <a:spAutoFit/>
          </a:bodyPr>
          <a:lstStyle/>
          <a:p>
            <a:pPr algn="ctr"/>
            <a:r>
              <a:rPr lang="en-IE" sz="1400" b="1" dirty="0"/>
              <a:t>High Social Cohesion</a:t>
            </a:r>
          </a:p>
        </p:txBody>
      </p:sp>
      <p:sp>
        <p:nvSpPr>
          <p:cNvPr id="5" name="TextBox 4">
            <a:extLst>
              <a:ext uri="{FF2B5EF4-FFF2-40B4-BE49-F238E27FC236}">
                <a16:creationId xmlns:a16="http://schemas.microsoft.com/office/drawing/2014/main" id="{B424DA4A-4586-4736-B083-E41CD6FB21E2}"/>
              </a:ext>
            </a:extLst>
          </p:cNvPr>
          <p:cNvSpPr txBox="1"/>
          <p:nvPr/>
        </p:nvSpPr>
        <p:spPr>
          <a:xfrm>
            <a:off x="7428743" y="1589832"/>
            <a:ext cx="1066800" cy="523220"/>
          </a:xfrm>
          <a:prstGeom prst="rect">
            <a:avLst/>
          </a:prstGeom>
          <a:noFill/>
        </p:spPr>
        <p:txBody>
          <a:bodyPr wrap="square" rtlCol="0">
            <a:spAutoFit/>
          </a:bodyPr>
          <a:lstStyle/>
          <a:p>
            <a:pPr algn="ctr"/>
            <a:r>
              <a:rPr lang="en-IE" sz="1400" b="1" dirty="0"/>
              <a:t>Low Social Cohesion</a:t>
            </a:r>
          </a:p>
        </p:txBody>
      </p:sp>
      <p:sp>
        <p:nvSpPr>
          <p:cNvPr id="6" name="TextBox 5">
            <a:extLst>
              <a:ext uri="{FF2B5EF4-FFF2-40B4-BE49-F238E27FC236}">
                <a16:creationId xmlns:a16="http://schemas.microsoft.com/office/drawing/2014/main" id="{4DC4DD36-C43A-40A3-9493-9FAFABDD3BF4}"/>
              </a:ext>
            </a:extLst>
          </p:cNvPr>
          <p:cNvSpPr txBox="1"/>
          <p:nvPr/>
        </p:nvSpPr>
        <p:spPr>
          <a:xfrm>
            <a:off x="4513141" y="2718216"/>
            <a:ext cx="1066800" cy="523220"/>
          </a:xfrm>
          <a:prstGeom prst="rect">
            <a:avLst/>
          </a:prstGeom>
          <a:noFill/>
        </p:spPr>
        <p:txBody>
          <a:bodyPr wrap="square" rtlCol="0">
            <a:spAutoFit/>
          </a:bodyPr>
          <a:lstStyle/>
          <a:p>
            <a:pPr algn="ctr"/>
            <a:r>
              <a:rPr lang="en-IE" sz="1400" b="1" dirty="0"/>
              <a:t>High Social Regulation</a:t>
            </a:r>
          </a:p>
        </p:txBody>
      </p:sp>
      <p:sp>
        <p:nvSpPr>
          <p:cNvPr id="7" name="TextBox 6">
            <a:extLst>
              <a:ext uri="{FF2B5EF4-FFF2-40B4-BE49-F238E27FC236}">
                <a16:creationId xmlns:a16="http://schemas.microsoft.com/office/drawing/2014/main" id="{CA763346-2BB1-4F82-A990-8110B5CD7AF2}"/>
              </a:ext>
            </a:extLst>
          </p:cNvPr>
          <p:cNvSpPr txBox="1"/>
          <p:nvPr/>
        </p:nvSpPr>
        <p:spPr>
          <a:xfrm>
            <a:off x="4480012" y="4232036"/>
            <a:ext cx="1066800" cy="523220"/>
          </a:xfrm>
          <a:prstGeom prst="rect">
            <a:avLst/>
          </a:prstGeom>
          <a:noFill/>
        </p:spPr>
        <p:txBody>
          <a:bodyPr wrap="square" rtlCol="0">
            <a:spAutoFit/>
          </a:bodyPr>
          <a:lstStyle/>
          <a:p>
            <a:pPr algn="ctr"/>
            <a:r>
              <a:rPr lang="en-IE" sz="1400" b="1" dirty="0"/>
              <a:t>Low  Social Regulation</a:t>
            </a:r>
          </a:p>
        </p:txBody>
      </p:sp>
      <p:sp>
        <p:nvSpPr>
          <p:cNvPr id="8" name="TextBox 7">
            <a:extLst>
              <a:ext uri="{FF2B5EF4-FFF2-40B4-BE49-F238E27FC236}">
                <a16:creationId xmlns:a16="http://schemas.microsoft.com/office/drawing/2014/main" id="{52CC16AF-B64B-46F5-8DFF-63DD3B83A526}"/>
              </a:ext>
            </a:extLst>
          </p:cNvPr>
          <p:cNvSpPr txBox="1"/>
          <p:nvPr/>
        </p:nvSpPr>
        <p:spPr>
          <a:xfrm>
            <a:off x="208911" y="1548665"/>
            <a:ext cx="4148907" cy="2862322"/>
          </a:xfrm>
          <a:prstGeom prst="rect">
            <a:avLst/>
          </a:prstGeom>
          <a:noFill/>
        </p:spPr>
        <p:txBody>
          <a:bodyPr wrap="square">
            <a:spAutoFit/>
          </a:bodyPr>
          <a:lstStyle>
            <a:defPPr>
              <a:defRPr lang="en-US"/>
            </a:defPPr>
            <a:lvl1pPr algn="just" fontAlgn="base">
              <a:spcBef>
                <a:spcPct val="0"/>
              </a:spcBef>
              <a:spcAft>
                <a:spcPct val="0"/>
              </a:spcAft>
              <a:defRPr>
                <a:latin typeface="Calibri" panose="020F0502020204030204" pitchFamily="34" charset="0"/>
              </a:defRPr>
            </a:lvl1pPr>
          </a:lstStyle>
          <a:p>
            <a:endParaRPr lang="en-GB" dirty="0"/>
          </a:p>
          <a:p>
            <a:endParaRPr lang="en-GB" dirty="0"/>
          </a:p>
          <a:p>
            <a:endParaRPr lang="en-GB" dirty="0"/>
          </a:p>
          <a:p>
            <a:endParaRPr lang="en-GB" dirty="0"/>
          </a:p>
          <a:p>
            <a:endParaRPr lang="en-GB" dirty="0"/>
          </a:p>
          <a:p>
            <a:r>
              <a:rPr lang="en-GB" b="1" dirty="0"/>
              <a:t>The individualist way </a:t>
            </a:r>
            <a:r>
              <a:rPr lang="en-GB" dirty="0"/>
              <a:t>(bottom right quadrant): atomized approaches to organization and which involve negotiation and bargaining between actors.</a:t>
            </a:r>
          </a:p>
        </p:txBody>
      </p:sp>
      <p:sp>
        <p:nvSpPr>
          <p:cNvPr id="9" name="TextBox 8">
            <a:extLst>
              <a:ext uri="{FF2B5EF4-FFF2-40B4-BE49-F238E27FC236}">
                <a16:creationId xmlns:a16="http://schemas.microsoft.com/office/drawing/2014/main" id="{B26A6EAD-ED9C-4487-8BAA-7B37E5E95006}"/>
              </a:ext>
            </a:extLst>
          </p:cNvPr>
          <p:cNvSpPr txBox="1"/>
          <p:nvPr/>
        </p:nvSpPr>
        <p:spPr>
          <a:xfrm>
            <a:off x="5181600" y="5638800"/>
            <a:ext cx="3312795" cy="369332"/>
          </a:xfrm>
          <a:prstGeom prst="rect">
            <a:avLst/>
          </a:prstGeom>
          <a:noFill/>
        </p:spPr>
        <p:txBody>
          <a:bodyPr wrap="square" rtlCol="0">
            <a:spAutoFit/>
          </a:bodyPr>
          <a:lstStyle/>
          <a:p>
            <a:pPr algn="ctr"/>
            <a:r>
              <a:rPr lang="en-IE" b="1" dirty="0"/>
              <a:t>Adapted from Hood (1998)</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10F46AB-5320-4AFF-8FDB-2B26C340BA58}"/>
                  </a:ext>
                </a:extLst>
              </p:cNvPr>
              <p:cNvSpPr txBox="1"/>
              <p:nvPr/>
            </p:nvSpPr>
            <p:spPr>
              <a:xfrm>
                <a:off x="309398" y="997561"/>
                <a:ext cx="85298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𝑨</m:t>
                      </m:r>
                      <m:r>
                        <a:rPr lang="en-IE" sz="2000" b="1" i="1" smtClean="0">
                          <a:latin typeface="Cambria Math" panose="02040503050406030204" pitchFamily="18" charset="0"/>
                        </a:rPr>
                        <m:t> </m:t>
                      </m:r>
                      <m:r>
                        <a:rPr lang="en-IE" sz="2000" b="1" i="1" smtClean="0">
                          <a:latin typeface="Cambria Math" panose="02040503050406030204" pitchFamily="18" charset="0"/>
                        </a:rPr>
                        <m:t>𝒔𝒖𝒈𝒈𝒆𝒔𝒕𝒆𝒅</m:t>
                      </m:r>
                      <m:r>
                        <a:rPr lang="en-IE" sz="2000" b="1" i="1" smtClean="0">
                          <a:latin typeface="Cambria Math" panose="02040503050406030204" pitchFamily="18" charset="0"/>
                        </a:rPr>
                        <m:t> </m:t>
                      </m:r>
                      <m:r>
                        <a:rPr lang="en-IE" sz="2000" b="1" i="1" smtClean="0">
                          <a:latin typeface="Cambria Math" panose="02040503050406030204" pitchFamily="18" charset="0"/>
                        </a:rPr>
                        <m:t>𝑬𝒙𝒆𝒓𝒄𝒊𝒔𝒆</m:t>
                      </m:r>
                    </m:oMath>
                  </m:oMathPara>
                </a14:m>
                <a:endParaRPr dirty="0"/>
              </a:p>
            </p:txBody>
          </p:sp>
        </mc:Choice>
        <mc:Fallback>
          <p:sp>
            <p:nvSpPr>
              <p:cNvPr id="10" name="TextBox 9">
                <a:extLst>
                  <a:ext uri="{FF2B5EF4-FFF2-40B4-BE49-F238E27FC236}">
                    <a16:creationId xmlns:a16="http://schemas.microsoft.com/office/drawing/2014/main" id="{C10F46AB-5320-4AFF-8FDB-2B26C340BA58}"/>
                  </a:ext>
                </a:extLst>
              </p:cNvPr>
              <p:cNvSpPr txBox="1">
                <a:spLocks noRot="1" noChangeAspect="1" noMove="1" noResize="1" noEditPoints="1" noAdjustHandles="1" noChangeArrowheads="1" noChangeShapeType="1" noTextEdit="1"/>
              </p:cNvSpPr>
              <p:nvPr/>
            </p:nvSpPr>
            <p:spPr>
              <a:xfrm>
                <a:off x="309398" y="997561"/>
                <a:ext cx="8529802" cy="400110"/>
              </a:xfrm>
              <a:prstGeom prst="rect">
                <a:avLst/>
              </a:prstGeom>
              <a:blipFill>
                <a:blip r:embed="rId9"/>
                <a:stretch>
                  <a:fillRect b="-15385"/>
                </a:stretch>
              </a:blipFill>
            </p:spPr>
            <p:txBody>
              <a:bodyPr/>
              <a:lstStyle/>
              <a:p>
                <a:r>
                  <a:rPr lang="en-IE">
                    <a:noFill/>
                  </a:rPr>
                  <a:t> </a:t>
                </a:r>
              </a:p>
            </p:txBody>
          </p:sp>
        </mc:Fallback>
      </mc:AlternateContent>
    </p:spTree>
    <p:custDataLst>
      <p:tags r:id="rId1"/>
    </p:custDataLst>
    <p:extLst>
      <p:ext uri="{BB962C8B-B14F-4D97-AF65-F5344CB8AC3E}">
        <p14:creationId xmlns:p14="http://schemas.microsoft.com/office/powerpoint/2010/main" val="2852929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3E4A-9996-49F4-BD71-0DC882DD6688}"/>
              </a:ext>
            </a:extLst>
          </p:cNvPr>
          <p:cNvPicPr/>
          <p:nvPr/>
        </p:nvPicPr>
        <p:blipFill>
          <a:blip r:embed="rId3"/>
          <a:stretch>
            <a:fillRect/>
          </a:stretch>
        </p:blipFill>
        <p:spPr>
          <a:xfrm>
            <a:off x="5447543" y="2718216"/>
            <a:ext cx="3312795" cy="2377440"/>
          </a:xfrm>
          <a:prstGeom prst="rect">
            <a:avLst/>
          </a:prstGeom>
        </p:spPr>
      </p:pic>
      <p:graphicFrame>
        <p:nvGraphicFramePr>
          <p:cNvPr id="3" name="Diagram 2">
            <a:extLst>
              <a:ext uri="{FF2B5EF4-FFF2-40B4-BE49-F238E27FC236}">
                <a16:creationId xmlns:a16="http://schemas.microsoft.com/office/drawing/2014/main" id="{C510EFAE-D8D0-4D8F-91C8-0777AF986778}"/>
              </a:ext>
            </a:extLst>
          </p:cNvPr>
          <p:cNvGraphicFramePr/>
          <p:nvPr/>
        </p:nvGraphicFramePr>
        <p:xfrm>
          <a:off x="4724400" y="1828800"/>
          <a:ext cx="45720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76E8A5B0-4E4C-43FB-97E3-FC77DD04866B}"/>
              </a:ext>
            </a:extLst>
          </p:cNvPr>
          <p:cNvSpPr txBox="1"/>
          <p:nvPr/>
        </p:nvSpPr>
        <p:spPr>
          <a:xfrm>
            <a:off x="5828543" y="1592679"/>
            <a:ext cx="1066800" cy="523220"/>
          </a:xfrm>
          <a:prstGeom prst="rect">
            <a:avLst/>
          </a:prstGeom>
          <a:noFill/>
        </p:spPr>
        <p:txBody>
          <a:bodyPr wrap="square" rtlCol="0">
            <a:spAutoFit/>
          </a:bodyPr>
          <a:lstStyle/>
          <a:p>
            <a:pPr algn="ctr"/>
            <a:r>
              <a:rPr lang="en-IE" sz="1400" b="1" dirty="0"/>
              <a:t>High Social Cohesion</a:t>
            </a:r>
          </a:p>
        </p:txBody>
      </p:sp>
      <p:sp>
        <p:nvSpPr>
          <p:cNvPr id="5" name="TextBox 4">
            <a:extLst>
              <a:ext uri="{FF2B5EF4-FFF2-40B4-BE49-F238E27FC236}">
                <a16:creationId xmlns:a16="http://schemas.microsoft.com/office/drawing/2014/main" id="{B424DA4A-4586-4736-B083-E41CD6FB21E2}"/>
              </a:ext>
            </a:extLst>
          </p:cNvPr>
          <p:cNvSpPr txBox="1"/>
          <p:nvPr/>
        </p:nvSpPr>
        <p:spPr>
          <a:xfrm>
            <a:off x="7428743" y="1589832"/>
            <a:ext cx="1066800" cy="523220"/>
          </a:xfrm>
          <a:prstGeom prst="rect">
            <a:avLst/>
          </a:prstGeom>
          <a:noFill/>
        </p:spPr>
        <p:txBody>
          <a:bodyPr wrap="square" rtlCol="0">
            <a:spAutoFit/>
          </a:bodyPr>
          <a:lstStyle/>
          <a:p>
            <a:pPr algn="ctr"/>
            <a:r>
              <a:rPr lang="en-IE" sz="1400" b="1" dirty="0"/>
              <a:t>Low Social Cohesion</a:t>
            </a:r>
          </a:p>
        </p:txBody>
      </p:sp>
      <p:sp>
        <p:nvSpPr>
          <p:cNvPr id="6" name="TextBox 5">
            <a:extLst>
              <a:ext uri="{FF2B5EF4-FFF2-40B4-BE49-F238E27FC236}">
                <a16:creationId xmlns:a16="http://schemas.microsoft.com/office/drawing/2014/main" id="{4DC4DD36-C43A-40A3-9493-9FAFABDD3BF4}"/>
              </a:ext>
            </a:extLst>
          </p:cNvPr>
          <p:cNvSpPr txBox="1"/>
          <p:nvPr/>
        </p:nvSpPr>
        <p:spPr>
          <a:xfrm>
            <a:off x="4513141" y="2718216"/>
            <a:ext cx="1066800" cy="523220"/>
          </a:xfrm>
          <a:prstGeom prst="rect">
            <a:avLst/>
          </a:prstGeom>
          <a:noFill/>
        </p:spPr>
        <p:txBody>
          <a:bodyPr wrap="square" rtlCol="0">
            <a:spAutoFit/>
          </a:bodyPr>
          <a:lstStyle/>
          <a:p>
            <a:pPr algn="ctr"/>
            <a:r>
              <a:rPr lang="en-IE" sz="1400" b="1" dirty="0"/>
              <a:t>High Social Regulation</a:t>
            </a:r>
          </a:p>
        </p:txBody>
      </p:sp>
      <p:sp>
        <p:nvSpPr>
          <p:cNvPr id="7" name="TextBox 6">
            <a:extLst>
              <a:ext uri="{FF2B5EF4-FFF2-40B4-BE49-F238E27FC236}">
                <a16:creationId xmlns:a16="http://schemas.microsoft.com/office/drawing/2014/main" id="{CA763346-2BB1-4F82-A990-8110B5CD7AF2}"/>
              </a:ext>
            </a:extLst>
          </p:cNvPr>
          <p:cNvSpPr txBox="1"/>
          <p:nvPr/>
        </p:nvSpPr>
        <p:spPr>
          <a:xfrm>
            <a:off x="4480012" y="4232036"/>
            <a:ext cx="1066800" cy="523220"/>
          </a:xfrm>
          <a:prstGeom prst="rect">
            <a:avLst/>
          </a:prstGeom>
          <a:noFill/>
        </p:spPr>
        <p:txBody>
          <a:bodyPr wrap="square" rtlCol="0">
            <a:spAutoFit/>
          </a:bodyPr>
          <a:lstStyle/>
          <a:p>
            <a:pPr algn="ctr"/>
            <a:r>
              <a:rPr lang="en-IE" sz="1400" b="1" dirty="0"/>
              <a:t>Low  Social Regulation</a:t>
            </a:r>
          </a:p>
        </p:txBody>
      </p:sp>
      <p:sp>
        <p:nvSpPr>
          <p:cNvPr id="8" name="TextBox 7">
            <a:extLst>
              <a:ext uri="{FF2B5EF4-FFF2-40B4-BE49-F238E27FC236}">
                <a16:creationId xmlns:a16="http://schemas.microsoft.com/office/drawing/2014/main" id="{52CC16AF-B64B-46F5-8DFF-63DD3B83A526}"/>
              </a:ext>
            </a:extLst>
          </p:cNvPr>
          <p:cNvSpPr txBox="1"/>
          <p:nvPr/>
        </p:nvSpPr>
        <p:spPr>
          <a:xfrm>
            <a:off x="331104" y="1295400"/>
            <a:ext cx="4148907" cy="3139321"/>
          </a:xfrm>
          <a:prstGeom prst="rect">
            <a:avLst/>
          </a:prstGeom>
          <a:noFill/>
        </p:spPr>
        <p:txBody>
          <a:bodyPr wrap="square">
            <a:spAutoFit/>
          </a:bodyPr>
          <a:lstStyle>
            <a:defPPr>
              <a:defRPr lang="en-US"/>
            </a:defPPr>
            <a:lvl1pPr algn="just" fontAlgn="base">
              <a:spcBef>
                <a:spcPct val="0"/>
              </a:spcBef>
              <a:spcAft>
                <a:spcPct val="0"/>
              </a:spcAft>
              <a:defRPr>
                <a:latin typeface="Calibri" panose="020F0502020204030204" pitchFamily="34" charset="0"/>
              </a:defRPr>
            </a:lvl1pPr>
          </a:lstStyle>
          <a:p>
            <a:endParaRPr lang="en-GB" dirty="0"/>
          </a:p>
          <a:p>
            <a:endParaRPr lang="en-GB" dirty="0"/>
          </a:p>
          <a:p>
            <a:endParaRPr lang="en-GB" dirty="0"/>
          </a:p>
          <a:p>
            <a:endParaRPr lang="en-GB" dirty="0"/>
          </a:p>
          <a:p>
            <a:endParaRPr lang="en-GB" dirty="0"/>
          </a:p>
          <a:p>
            <a:endParaRPr lang="en-GB" dirty="0"/>
          </a:p>
          <a:p>
            <a:r>
              <a:rPr lang="en-GB" b="1" dirty="0"/>
              <a:t>The egalitarian way </a:t>
            </a:r>
            <a:r>
              <a:rPr lang="en-GB" dirty="0"/>
              <a:t>(bottom left quadrant): high participation structures, in which all decisions are ‘up for grabs’ combined with an egalitarian culture and peer to peer support.</a:t>
            </a:r>
          </a:p>
        </p:txBody>
      </p:sp>
      <p:sp>
        <p:nvSpPr>
          <p:cNvPr id="9" name="TextBox 8">
            <a:extLst>
              <a:ext uri="{FF2B5EF4-FFF2-40B4-BE49-F238E27FC236}">
                <a16:creationId xmlns:a16="http://schemas.microsoft.com/office/drawing/2014/main" id="{640A5398-0D4A-4EC0-962D-AD473938CC63}"/>
              </a:ext>
            </a:extLst>
          </p:cNvPr>
          <p:cNvSpPr txBox="1"/>
          <p:nvPr/>
        </p:nvSpPr>
        <p:spPr>
          <a:xfrm>
            <a:off x="5181600" y="5638800"/>
            <a:ext cx="3312795" cy="369332"/>
          </a:xfrm>
          <a:prstGeom prst="rect">
            <a:avLst/>
          </a:prstGeom>
          <a:noFill/>
        </p:spPr>
        <p:txBody>
          <a:bodyPr wrap="square" rtlCol="0">
            <a:spAutoFit/>
          </a:bodyPr>
          <a:lstStyle/>
          <a:p>
            <a:pPr algn="ctr"/>
            <a:r>
              <a:rPr lang="en-IE" b="1" dirty="0"/>
              <a:t>Adapted from Hood (1998)</a:t>
            </a:r>
          </a:p>
        </p:txBody>
      </p:sp>
    </p:spTree>
    <p:custDataLst>
      <p:tags r:id="rId1"/>
    </p:custDataLst>
    <p:extLst>
      <p:ext uri="{BB962C8B-B14F-4D97-AF65-F5344CB8AC3E}">
        <p14:creationId xmlns:p14="http://schemas.microsoft.com/office/powerpoint/2010/main" val="4089087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0" y="2971800"/>
                <a:ext cx="912823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latin typeface="Cambria Math" panose="02040503050406030204" pitchFamily="18" charset="0"/>
                        </a:rPr>
                        <m:t>𝑸𝒖𝒆𝒔𝒕𝒊𝒐𝒏𝒔</m:t>
                      </m:r>
                      <m:r>
                        <a:rPr lang="en-IE" sz="2000" b="1" i="1" smtClean="0">
                          <a:latin typeface="Cambria Math" panose="02040503050406030204" pitchFamily="18" charset="0"/>
                        </a:rPr>
                        <m:t> </m:t>
                      </m:r>
                      <m:r>
                        <a:rPr lang="en-IE" sz="2000" b="1" i="1" smtClean="0">
                          <a:latin typeface="Cambria Math" panose="02040503050406030204" pitchFamily="18" charset="0"/>
                        </a:rPr>
                        <m:t>𝒂𝒏𝒅</m:t>
                      </m:r>
                      <m:r>
                        <a:rPr lang="en-IE" sz="2000" b="1" i="1" smtClean="0">
                          <a:latin typeface="Cambria Math" panose="02040503050406030204" pitchFamily="18" charset="0"/>
                        </a:rPr>
                        <m:t> </m:t>
                      </m:r>
                      <m:r>
                        <a:rPr lang="en-IE" sz="2000" b="1" i="1" smtClean="0">
                          <a:latin typeface="Cambria Math" panose="02040503050406030204" pitchFamily="18" charset="0"/>
                        </a:rPr>
                        <m:t>𝑨𝒏𝒔𝒘𝒆𝒓𝒔</m:t>
                      </m:r>
                    </m:oMath>
                  </m:oMathPara>
                </a14:m>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0" y="2971800"/>
                <a:ext cx="9128235" cy="400110"/>
              </a:xfrm>
              <a:prstGeom prst="rect">
                <a:avLst/>
              </a:prstGeom>
              <a:blipFill>
                <a:blip r:embed="rId4"/>
                <a:stretch>
                  <a:fillRect b="-12308"/>
                </a:stretch>
              </a:blipFill>
            </p:spPr>
            <p:txBody>
              <a:bodyPr/>
              <a:lstStyle/>
              <a:p>
                <a:r>
                  <a:rPr lang="en-IE">
                    <a:noFill/>
                  </a:rPr>
                  <a:t> </a:t>
                </a:r>
              </a:p>
            </p:txBody>
          </p:sp>
        </mc:Fallback>
      </mc:AlternateContent>
      <p:sp>
        <p:nvSpPr>
          <p:cNvPr id="5" name="Rectangle 4">
            <a:extLst>
              <a:ext uri="{FF2B5EF4-FFF2-40B4-BE49-F238E27FC236}">
                <a16:creationId xmlns:a16="http://schemas.microsoft.com/office/drawing/2014/main" id="{7C4301AC-B899-44FA-9242-6EDF85450A2C}"/>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Conclusion</a:t>
            </a:r>
            <a:endParaRPr lang="en-IE" sz="2400" dirty="0">
              <a:solidFill>
                <a:schemeClr val="bg1"/>
              </a:solidFill>
            </a:endParaRPr>
          </a:p>
        </p:txBody>
      </p:sp>
    </p:spTree>
    <p:custDataLst>
      <p:tags r:id="rId1"/>
    </p:custDataLst>
    <p:extLst>
      <p:ext uri="{BB962C8B-B14F-4D97-AF65-F5344CB8AC3E}">
        <p14:creationId xmlns:p14="http://schemas.microsoft.com/office/powerpoint/2010/main" val="259452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894CCB8-3646-4ECC-BA19-D18AE9889637}"/>
                  </a:ext>
                </a:extLst>
              </p:cNvPr>
              <p:cNvSpPr txBox="1"/>
              <p:nvPr/>
            </p:nvSpPr>
            <p:spPr>
              <a:xfrm>
                <a:off x="76200" y="838200"/>
                <a:ext cx="9067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IE" altLang="en-US" sz="2000" i="1" dirty="0">
                          <a:latin typeface="Cambria Math" panose="02040503050406030204" pitchFamily="18" charset="0"/>
                          <a:ea typeface="Cambria Math" panose="02040503050406030204" pitchFamily="18" charset="0"/>
                          <a:cs typeface="Times New Roman" panose="02020603050405020304" pitchFamily="18" charset="0"/>
                        </a:rPr>
                        <m:t>R</m:t>
                      </m:r>
                      <m:r>
                        <m:rPr>
                          <m:nor/>
                        </m:rPr>
                        <a:rPr lang="en-IE" altLang="en-US" sz="2000" b="0" i="1" dirty="0" smtClean="0">
                          <a:latin typeface="Cambria Math" panose="02040503050406030204" pitchFamily="18" charset="0"/>
                          <a:ea typeface="Cambria Math" panose="02040503050406030204" pitchFamily="18" charset="0"/>
                          <a:cs typeface="Times New Roman" panose="02020603050405020304" pitchFamily="18" charset="0"/>
                        </a:rPr>
                        <m:t>ecap</m:t>
                      </m:r>
                      <m:r>
                        <m:rPr>
                          <m:nor/>
                        </m:rPr>
                        <a:rPr lang="en-IE" altLang="en-US" sz="20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Cambria Math" panose="02040503050406030204" pitchFamily="18" charset="0"/>
                          <a:ea typeface="Cambria Math" panose="02040503050406030204" pitchFamily="18" charset="0"/>
                          <a:cs typeface="Times New Roman" panose="02020603050405020304" pitchFamily="18" charset="0"/>
                        </a:rPr>
                        <m:t>on</m:t>
                      </m:r>
                      <m:r>
                        <m:rPr>
                          <m:nor/>
                        </m:rPr>
                        <a:rPr lang="en-IE" altLang="en-US" sz="20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GB" altLang="en-US" sz="2000" i="1" dirty="0">
                          <a:latin typeface="Times New Roman" panose="02020603050405020304" pitchFamily="18" charset="0"/>
                          <a:ea typeface="Cambria Math" panose="02040503050406030204" pitchFamily="18" charset="0"/>
                          <a:cs typeface="Times New Roman" panose="02020603050405020304" pitchFamily="18" charset="0"/>
                        </a:rPr>
                        <m:t>Stages</m:t>
                      </m:r>
                      <m:r>
                        <m:rPr>
                          <m:nor/>
                        </m:rPr>
                        <a:rPr lang="en-GB" altLang="en-US" sz="2000" i="1" dirty="0">
                          <a:latin typeface="Times New Roman" panose="02020603050405020304" pitchFamily="18" charset="0"/>
                          <a:ea typeface="Cambria Math" panose="02040503050406030204" pitchFamily="18" charset="0"/>
                          <a:cs typeface="Times New Roman" panose="02020603050405020304" pitchFamily="18" charset="0"/>
                        </a:rPr>
                        <m:t> </m:t>
                      </m:r>
                      <m:r>
                        <m:rPr>
                          <m:nor/>
                        </m:rPr>
                        <a:rPr lang="en-GB" altLang="en-US" sz="2000" i="1" dirty="0">
                          <a:latin typeface="Times New Roman" panose="02020603050405020304" pitchFamily="18" charset="0"/>
                          <a:ea typeface="Cambria Math" panose="02040503050406030204" pitchFamily="18" charset="0"/>
                          <a:cs typeface="Times New Roman" panose="02020603050405020304" pitchFamily="18" charset="0"/>
                        </a:rPr>
                        <m:t>involved</m:t>
                      </m:r>
                      <m:r>
                        <m:rPr>
                          <m:nor/>
                        </m:rPr>
                        <a:rPr lang="en-GB" altLang="en-US" sz="2000" i="1" dirty="0">
                          <a:latin typeface="Times New Roman" panose="02020603050405020304" pitchFamily="18" charset="0"/>
                          <a:ea typeface="Cambria Math" panose="02040503050406030204" pitchFamily="18" charset="0"/>
                          <a:cs typeface="Times New Roman" panose="02020603050405020304" pitchFamily="18" charset="0"/>
                        </a:rPr>
                        <m:t> </m:t>
                      </m:r>
                      <m:r>
                        <m:rPr>
                          <m:nor/>
                        </m:rPr>
                        <a:rPr lang="en-GB" altLang="en-US" sz="2000" i="1" dirty="0">
                          <a:latin typeface="Times New Roman" panose="02020603050405020304" pitchFamily="18" charset="0"/>
                          <a:ea typeface="Cambria Math" panose="02040503050406030204" pitchFamily="18" charset="0"/>
                          <a:cs typeface="Times New Roman" panose="02020603050405020304" pitchFamily="18" charset="0"/>
                        </a:rPr>
                        <m:t>in</m:t>
                      </m:r>
                      <m:r>
                        <m:rPr>
                          <m:nor/>
                        </m:rPr>
                        <a:rPr lang="en-GB" altLang="en-US" sz="2000" i="1" dirty="0">
                          <a:latin typeface="Times New Roman" panose="02020603050405020304" pitchFamily="18" charset="0"/>
                          <a:ea typeface="Cambria Math" panose="02040503050406030204" pitchFamily="18" charset="0"/>
                          <a:cs typeface="Times New Roman" panose="02020603050405020304" pitchFamily="18" charset="0"/>
                        </a:rPr>
                        <m:t> </m:t>
                      </m:r>
                      <m:r>
                        <m:rPr>
                          <m:nor/>
                        </m:rPr>
                        <a:rPr lang="en-GB" altLang="en-US" sz="2000" i="1" dirty="0">
                          <a:latin typeface="Times New Roman" panose="02020603050405020304" pitchFamily="18" charset="0"/>
                          <a:ea typeface="Cambria Math" panose="02040503050406030204" pitchFamily="18" charset="0"/>
                          <a:cs typeface="Times New Roman" panose="02020603050405020304" pitchFamily="18" charset="0"/>
                        </a:rPr>
                        <m:t>the</m:t>
                      </m:r>
                      <m:r>
                        <m:rPr>
                          <m:nor/>
                        </m:rPr>
                        <a:rPr lang="en-GB" altLang="en-US" sz="2000" i="1" dirty="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research</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for</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Polycentric</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m:t>
                      </m:r>
                    </m:oMath>
                  </m:oMathPara>
                </a14:m>
                <a:endParaRPr dirty="0"/>
              </a:p>
            </p:txBody>
          </p:sp>
        </mc:Choice>
        <mc:Fallback>
          <p:sp>
            <p:nvSpPr>
              <p:cNvPr id="2" name="TextBox 1">
                <a:extLst>
                  <a:ext uri="{FF2B5EF4-FFF2-40B4-BE49-F238E27FC236}">
                    <a16:creationId xmlns:a16="http://schemas.microsoft.com/office/drawing/2014/main" id="{6894CCB8-3646-4ECC-BA19-D18AE9889637}"/>
                  </a:ext>
                </a:extLst>
              </p:cNvPr>
              <p:cNvSpPr txBox="1">
                <a:spLocks noRot="1" noChangeAspect="1" noMove="1" noResize="1" noEditPoints="1" noAdjustHandles="1" noChangeArrowheads="1" noChangeShapeType="1" noTextEdit="1"/>
              </p:cNvSpPr>
              <p:nvPr/>
            </p:nvSpPr>
            <p:spPr>
              <a:xfrm>
                <a:off x="76200" y="838200"/>
                <a:ext cx="9067800" cy="400110"/>
              </a:xfrm>
              <a:prstGeom prst="rect">
                <a:avLst/>
              </a:prstGeom>
              <a:blipFill>
                <a:blip r:embed="rId3"/>
                <a:stretch>
                  <a:fillRect b="-13846"/>
                </a:stretch>
              </a:blipFill>
            </p:spPr>
            <p:txBody>
              <a:bodyPr/>
              <a:lstStyle/>
              <a:p>
                <a:r>
                  <a:rPr lang="en-IE">
                    <a:noFill/>
                  </a:rPr>
                  <a:t> </a:t>
                </a:r>
              </a:p>
            </p:txBody>
          </p:sp>
        </mc:Fallback>
      </mc:AlternateContent>
      <p:sp>
        <p:nvSpPr>
          <p:cNvPr id="3" name="TextBox 3">
            <a:extLst>
              <a:ext uri="{FF2B5EF4-FFF2-40B4-BE49-F238E27FC236}">
                <a16:creationId xmlns:a16="http://schemas.microsoft.com/office/drawing/2014/main" id="{A40E06D3-3307-46AA-8802-7A780E8E844B}"/>
              </a:ext>
            </a:extLst>
          </p:cNvPr>
          <p:cNvSpPr txBox="1">
            <a:spLocks noChangeArrowheads="1"/>
          </p:cNvSpPr>
          <p:nvPr/>
        </p:nvSpPr>
        <p:spPr bwMode="auto">
          <a:xfrm>
            <a:off x="187431" y="1371600"/>
            <a:ext cx="722153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E" altLang="en-US" sz="1800" b="1" dirty="0">
                <a:solidFill>
                  <a:srgbClr val="26A9E1"/>
                </a:solidFill>
              </a:rPr>
              <a:t>STAGE 1</a:t>
            </a:r>
          </a:p>
          <a:p>
            <a:pPr algn="just" eaLnBrk="1" hangingPunct="1">
              <a:spcBef>
                <a:spcPct val="0"/>
              </a:spcBef>
              <a:buFontTx/>
              <a:buNone/>
            </a:pPr>
            <a:r>
              <a:rPr lang="en-IE" altLang="en-US" sz="1800" dirty="0"/>
              <a:t>Mapping </a:t>
            </a:r>
            <a:r>
              <a:rPr lang="en-IE" altLang="en-US" sz="1800" dirty="0">
                <a:solidFill>
                  <a:srgbClr val="26A9E1"/>
                </a:solidFill>
              </a:rPr>
              <a:t>(</a:t>
            </a:r>
            <a:r>
              <a:rPr lang="en-IE" altLang="en-US" sz="1800" b="1" dirty="0">
                <a:solidFill>
                  <a:srgbClr val="26A9E1"/>
                </a:solidFill>
              </a:rPr>
              <a:t>DCU, IOE, University of Twente, University of Sofia,</a:t>
            </a:r>
            <a:r>
              <a:rPr lang="en-IE" altLang="en-US" sz="1800" dirty="0">
                <a:solidFill>
                  <a:srgbClr val="26A9E1"/>
                </a:solidFill>
              </a:rPr>
              <a:t> </a:t>
            </a:r>
            <a:r>
              <a:rPr lang="en-IE" altLang="en-US" sz="1800" b="1" dirty="0">
                <a:solidFill>
                  <a:srgbClr val="26A9E1"/>
                </a:solidFill>
              </a:rPr>
              <a:t>and education partners – Inspectorates of Education and Networked schools</a:t>
            </a:r>
            <a:r>
              <a:rPr lang="en-IE" altLang="en-US" sz="1800" dirty="0">
                <a:solidFill>
                  <a:srgbClr val="26A9E1"/>
                </a:solidFill>
              </a:rPr>
              <a:t>) </a:t>
            </a:r>
            <a:r>
              <a:rPr lang="en-IE" altLang="en-US" sz="1800" dirty="0"/>
              <a:t>4 existing examples of Educational networked school evaluation systems</a:t>
            </a:r>
          </a:p>
          <a:p>
            <a:pPr algn="just" eaLnBrk="1" hangingPunct="1">
              <a:spcBef>
                <a:spcPct val="0"/>
              </a:spcBef>
              <a:buFontTx/>
              <a:buNone/>
            </a:pPr>
            <a:endParaRPr lang="en-IE" altLang="en-US" sz="1800" dirty="0"/>
          </a:p>
          <a:p>
            <a:pPr eaLnBrk="1" hangingPunct="1">
              <a:spcBef>
                <a:spcPct val="0"/>
              </a:spcBef>
              <a:buFontTx/>
              <a:buNone/>
            </a:pPr>
            <a:r>
              <a:rPr lang="en-IE" altLang="en-US" sz="1800" b="1" dirty="0">
                <a:solidFill>
                  <a:srgbClr val="26A9E1"/>
                </a:solidFill>
              </a:rPr>
              <a:t>STAGE 2</a:t>
            </a:r>
          </a:p>
          <a:p>
            <a:pPr algn="just" eaLnBrk="1" hangingPunct="1">
              <a:spcBef>
                <a:spcPct val="0"/>
              </a:spcBef>
              <a:buFontTx/>
              <a:buNone/>
            </a:pPr>
            <a:r>
              <a:rPr lang="en-IE" altLang="en-US" sz="1800" dirty="0"/>
              <a:t>Literature review and ex ante evaluation</a:t>
            </a:r>
          </a:p>
          <a:p>
            <a:pPr eaLnBrk="1" hangingPunct="1">
              <a:spcBef>
                <a:spcPct val="0"/>
              </a:spcBef>
              <a:buFontTx/>
              <a:buNone/>
            </a:pPr>
            <a:endParaRPr lang="en-IE" altLang="en-US" sz="1800" dirty="0"/>
          </a:p>
          <a:p>
            <a:pPr eaLnBrk="1" hangingPunct="1">
              <a:spcBef>
                <a:spcPct val="0"/>
              </a:spcBef>
              <a:buFontTx/>
              <a:buNone/>
            </a:pPr>
            <a:r>
              <a:rPr lang="en-IE" altLang="en-US" sz="1800" b="1" dirty="0">
                <a:solidFill>
                  <a:srgbClr val="26A9E1"/>
                </a:solidFill>
              </a:rPr>
              <a:t>STAGE 3</a:t>
            </a:r>
          </a:p>
          <a:p>
            <a:pPr algn="just" eaLnBrk="1" hangingPunct="1">
              <a:spcBef>
                <a:spcPct val="0"/>
              </a:spcBef>
              <a:buFontTx/>
              <a:buNone/>
            </a:pPr>
            <a:r>
              <a:rPr lang="en-IE" altLang="en-US" sz="1800" dirty="0"/>
              <a:t>Scoping good examples across Europe (survey and document analysis of SICI profiles)</a:t>
            </a:r>
          </a:p>
          <a:p>
            <a:pPr eaLnBrk="1" hangingPunct="1">
              <a:spcBef>
                <a:spcPct val="0"/>
              </a:spcBef>
              <a:buFontTx/>
              <a:buNone/>
            </a:pPr>
            <a:endParaRPr lang="en-IE" altLang="en-US" sz="1800" dirty="0"/>
          </a:p>
          <a:p>
            <a:pPr eaLnBrk="1" hangingPunct="1">
              <a:spcBef>
                <a:spcPct val="0"/>
              </a:spcBef>
              <a:buFontTx/>
              <a:buNone/>
            </a:pPr>
            <a:r>
              <a:rPr lang="en-IE" altLang="en-US" sz="1800" b="1" dirty="0">
                <a:solidFill>
                  <a:srgbClr val="26A9E1"/>
                </a:solidFill>
              </a:rPr>
              <a:t>STAGE 4</a:t>
            </a:r>
          </a:p>
          <a:p>
            <a:pPr algn="just">
              <a:spcBef>
                <a:spcPct val="0"/>
              </a:spcBef>
              <a:buNone/>
            </a:pPr>
            <a:r>
              <a:rPr lang="en-IE" altLang="en-US" sz="1800" dirty="0"/>
              <a:t>Studying impact of 4 examples of Educational network inspections. Dissemination: narratives, interactive map on website, MOOC</a:t>
            </a:r>
          </a:p>
        </p:txBody>
      </p:sp>
      <p:pic>
        <p:nvPicPr>
          <p:cNvPr id="4" name="Picture 6" descr="http://www.worldatlas.com/webimage/countrys/europe/outline/nireland.gif">
            <a:extLst>
              <a:ext uri="{FF2B5EF4-FFF2-40B4-BE49-F238E27FC236}">
                <a16:creationId xmlns:a16="http://schemas.microsoft.com/office/drawing/2014/main" id="{630FB168-EC9E-4A1A-BA3A-EC89B89AB6A5}"/>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89272" y="4785564"/>
            <a:ext cx="967297" cy="782427"/>
          </a:xfrm>
          <a:prstGeom prst="rect">
            <a:avLst/>
          </a:prstGeom>
          <a:noFill/>
          <a:extLst>
            <a:ext uri="{909E8E84-426E-40dd-AFC4-6F175D3DCCD1}"/>
          </a:extLst>
        </p:spPr>
      </p:pic>
      <p:pic>
        <p:nvPicPr>
          <p:cNvPr id="5" name="Picture 4">
            <a:extLst>
              <a:ext uri="{FF2B5EF4-FFF2-40B4-BE49-F238E27FC236}">
                <a16:creationId xmlns:a16="http://schemas.microsoft.com/office/drawing/2014/main" id="{4A7D9045-9FBB-4348-BCFF-7C215DE00001}"/>
              </a:ext>
            </a:extLst>
          </p:cNvPr>
          <p:cNvPicPr>
            <a:picLocks noChangeAspect="1"/>
          </p:cNvPicPr>
          <p:nvPr/>
        </p:nvPicPr>
        <p:blipFill>
          <a:blip r:embed="rId5">
            <a:duotone>
              <a:schemeClr val="accent5">
                <a:shade val="45000"/>
                <a:satMod val="135000"/>
              </a:schemeClr>
              <a:prstClr val="white"/>
            </a:duotone>
          </a:blip>
          <a:stretch>
            <a:fillRect/>
          </a:stretch>
        </p:blipFill>
        <p:spPr>
          <a:xfrm>
            <a:off x="8002504" y="3475126"/>
            <a:ext cx="1093593" cy="980449"/>
          </a:xfrm>
          <a:prstGeom prst="rect">
            <a:avLst/>
          </a:prstGeom>
        </p:spPr>
      </p:pic>
      <p:pic>
        <p:nvPicPr>
          <p:cNvPr id="6" name="Picture 8" descr="http://upload.wikimedia.org/wikipedia/commons/a/a9/BG_Map_Outline.png">
            <a:extLst>
              <a:ext uri="{FF2B5EF4-FFF2-40B4-BE49-F238E27FC236}">
                <a16:creationId xmlns:a16="http://schemas.microsoft.com/office/drawing/2014/main" id="{D89417ED-A265-48EC-9D5B-38E7C0793750}"/>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8067" y="1371600"/>
            <a:ext cx="964645" cy="616467"/>
          </a:xfrm>
          <a:prstGeom prst="rect">
            <a:avLst/>
          </a:prstGeom>
          <a:noFill/>
          <a:extLst>
            <a:ext uri="{909E8E84-426E-40dd-AFC4-6F175D3DCCD1}"/>
          </a:extLst>
        </p:spPr>
      </p:pic>
      <p:pic>
        <p:nvPicPr>
          <p:cNvPr id="7" name="Picture 6">
            <a:extLst>
              <a:ext uri="{FF2B5EF4-FFF2-40B4-BE49-F238E27FC236}">
                <a16:creationId xmlns:a16="http://schemas.microsoft.com/office/drawing/2014/main" id="{95691EC3-E1CB-4692-8FA5-2F5D759D3F26}"/>
              </a:ext>
            </a:extLst>
          </p:cNvPr>
          <p:cNvPicPr>
            <a:picLocks noChangeAspect="1"/>
          </p:cNvPicPr>
          <p:nvPr/>
        </p:nvPicPr>
        <p:blipFill>
          <a:blip r:embed="rId7">
            <a:duotone>
              <a:schemeClr val="accent5">
                <a:shade val="45000"/>
                <a:satMod val="135000"/>
              </a:schemeClr>
              <a:prstClr val="white"/>
            </a:duotone>
          </a:blip>
          <a:stretch>
            <a:fillRect/>
          </a:stretch>
        </p:blipFill>
        <p:spPr>
          <a:xfrm>
            <a:off x="8087533" y="2236472"/>
            <a:ext cx="869036" cy="1063281"/>
          </a:xfrm>
          <a:prstGeom prst="rect">
            <a:avLst/>
          </a:prstGeom>
        </p:spPr>
      </p:pic>
    </p:spTree>
    <p:custDataLst>
      <p:tags r:id="rId1"/>
    </p:custDataLst>
    <p:extLst>
      <p:ext uri="{BB962C8B-B14F-4D97-AF65-F5344CB8AC3E}">
        <p14:creationId xmlns:p14="http://schemas.microsoft.com/office/powerpoint/2010/main" val="62939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EADED-5D7A-4535-AFE0-A9DAE4FC7A25}"/>
              </a:ext>
            </a:extLst>
          </p:cNvPr>
          <p:cNvSpPr txBox="1"/>
          <p:nvPr/>
        </p:nvSpPr>
        <p:spPr>
          <a:xfrm>
            <a:off x="2293620" y="3244334"/>
            <a:ext cx="4587240" cy="369332"/>
          </a:xfrm>
          <a:prstGeom prst="rect">
            <a:avLst/>
          </a:prstGeom>
          <a:noFill/>
        </p:spPr>
        <p:txBody>
          <a:bodyPr wrap="square">
            <a:spAutoFit/>
          </a:bodyPr>
          <a:lstStyle/>
          <a:p>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Hierarchist</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Ireland</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dirty="0"/>
          </a:p>
        </p:txBody>
      </p:sp>
    </p:spTree>
    <p:custDataLst>
      <p:tags r:id="rId1"/>
    </p:custDataLst>
    <p:extLst>
      <p:ext uri="{BB962C8B-B14F-4D97-AF65-F5344CB8AC3E}">
        <p14:creationId xmlns:p14="http://schemas.microsoft.com/office/powerpoint/2010/main" val="115959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F6625F0-00AD-40CA-AC86-7B7004570EDA}"/>
                  </a:ext>
                </a:extLst>
              </p:cNvPr>
              <p:cNvSpPr txBox="1"/>
              <p:nvPr/>
            </p:nvSpPr>
            <p:spPr>
              <a:xfrm>
                <a:off x="76200" y="838200"/>
                <a:ext cx="9067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IE" altLang="en-US" sz="2000" i="1" dirty="0" smtClean="0">
                          <a:latin typeface="Times New Roman" panose="02020603050405020304" pitchFamily="18" charset="0"/>
                          <a:ea typeface="Cambria Math" panose="02040503050406030204" pitchFamily="18" charset="0"/>
                          <a:cs typeface="Times New Roman" panose="02020603050405020304" pitchFamily="18" charset="0"/>
                        </a:rPr>
                        <m:t>B</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ackground</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Information</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on</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elements</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of</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Polycentric</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Inspection</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in</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Northern</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Ireland</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oMath>
                  </m:oMathPara>
                </a14:m>
                <a:endParaRPr i="1" dirty="0"/>
              </a:p>
            </p:txBody>
          </p:sp>
        </mc:Choice>
        <mc:Fallback>
          <p:sp>
            <p:nvSpPr>
              <p:cNvPr id="5" name="TextBox 4">
                <a:extLst>
                  <a:ext uri="{FF2B5EF4-FFF2-40B4-BE49-F238E27FC236}">
                    <a16:creationId xmlns:a16="http://schemas.microsoft.com/office/drawing/2014/main" id="{5F6625F0-00AD-40CA-AC86-7B7004570EDA}"/>
                  </a:ext>
                </a:extLst>
              </p:cNvPr>
              <p:cNvSpPr txBox="1">
                <a:spLocks noRot="1" noChangeAspect="1" noMove="1" noResize="1" noEditPoints="1" noAdjustHandles="1" noChangeArrowheads="1" noChangeShapeType="1" noTextEdit="1"/>
              </p:cNvSpPr>
              <p:nvPr/>
            </p:nvSpPr>
            <p:spPr>
              <a:xfrm>
                <a:off x="76200" y="838200"/>
                <a:ext cx="9067800" cy="400110"/>
              </a:xfrm>
              <a:prstGeom prst="rect">
                <a:avLst/>
              </a:prstGeom>
              <a:blipFill>
                <a:blip r:embed="rId4"/>
                <a:stretch>
                  <a:fillRect b="-13846"/>
                </a:stretch>
              </a:blipFill>
            </p:spPr>
            <p:txBody>
              <a:bodyPr/>
              <a:lstStyle/>
              <a:p>
                <a:r>
                  <a:rPr lang="en-IE">
                    <a:noFill/>
                  </a:rPr>
                  <a:t> </a:t>
                </a:r>
              </a:p>
            </p:txBody>
          </p:sp>
        </mc:Fallback>
      </mc:AlternateContent>
      <p:pic>
        <p:nvPicPr>
          <p:cNvPr id="6" name="Picture 6" descr="http://www.worldatlas.com/webimage/countrys/europe/outline/nireland.gif">
            <a:extLst>
              <a:ext uri="{FF2B5EF4-FFF2-40B4-BE49-F238E27FC236}">
                <a16:creationId xmlns:a16="http://schemas.microsoft.com/office/drawing/2014/main" id="{493C5467-90BB-4E50-BCFF-6D3CEFCA10D6}"/>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8030" y="2152710"/>
            <a:ext cx="3673970" cy="2971800"/>
          </a:xfrm>
          <a:prstGeom prst="rect">
            <a:avLst/>
          </a:prstGeom>
          <a:noFill/>
          <a:extLst>
            <a:ext uri="{909E8E84-426E-40dd-AFC4-6F175D3DCCD1}"/>
          </a:extLst>
        </p:spPr>
      </p:pic>
      <p:sp>
        <p:nvSpPr>
          <p:cNvPr id="2" name="TextBox 1">
            <a:extLst>
              <a:ext uri="{FF2B5EF4-FFF2-40B4-BE49-F238E27FC236}">
                <a16:creationId xmlns:a16="http://schemas.microsoft.com/office/drawing/2014/main" id="{6F3E9AFC-C33E-434E-88E8-FF3D6EA702F7}"/>
              </a:ext>
            </a:extLst>
          </p:cNvPr>
          <p:cNvSpPr txBox="1"/>
          <p:nvPr/>
        </p:nvSpPr>
        <p:spPr>
          <a:xfrm>
            <a:off x="5029200" y="1591896"/>
            <a:ext cx="3962400" cy="3785652"/>
          </a:xfrm>
          <a:prstGeom prst="rect">
            <a:avLst/>
          </a:prstGeom>
          <a:noFill/>
        </p:spPr>
        <p:txBody>
          <a:bodyPr wrap="square" rtlCol="0">
            <a:spAutoFit/>
          </a:bodyPr>
          <a:lstStyle/>
          <a:p>
            <a:pPr marL="285750" indent="-285750">
              <a:buFont typeface="Arial" panose="020B0604020202020204" pitchFamily="34" charset="0"/>
              <a:buChar char="•"/>
            </a:pPr>
            <a:r>
              <a:rPr lang="en-IE" sz="1600" dirty="0"/>
              <a:t>High Self Evaluation Capacity</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Medium to High Accountability Structures</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Significant Value placed on School Self Evaluation and Inspection</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b="1" dirty="0"/>
              <a:t>Area Based Evaluation </a:t>
            </a:r>
          </a:p>
          <a:p>
            <a:pPr marL="263525"/>
            <a:r>
              <a:rPr lang="en-IE" sz="1600" b="1" dirty="0"/>
              <a:t>In reality -  Now non Existent </a:t>
            </a:r>
          </a:p>
          <a:p>
            <a:pPr marL="263525"/>
            <a:r>
              <a:rPr lang="en-IE" sz="1600" dirty="0"/>
              <a:t>(A complicated story: Politics, Value  for Money, etc)</a:t>
            </a:r>
          </a:p>
          <a:p>
            <a:endParaRPr lang="en-IE" sz="1600" dirty="0"/>
          </a:p>
          <a:p>
            <a:pPr marL="285750" indent="-285750">
              <a:buFont typeface="Arial" panose="020B0604020202020204" pitchFamily="34" charset="0"/>
              <a:buChar char="•"/>
            </a:pPr>
            <a:r>
              <a:rPr lang="en-IE" sz="1600" dirty="0"/>
              <a:t>Elements of  Polycentric Inspection remain ( District Inspection, localised Data, etc)</a:t>
            </a:r>
          </a:p>
        </p:txBody>
      </p:sp>
    </p:spTree>
    <p:custDataLst>
      <p:tags r:id="rId1"/>
    </p:custDataLst>
    <p:extLst>
      <p:ext uri="{BB962C8B-B14F-4D97-AF65-F5344CB8AC3E}">
        <p14:creationId xmlns:p14="http://schemas.microsoft.com/office/powerpoint/2010/main" val="21649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25120" y="1238310"/>
            <a:ext cx="4424680" cy="5001369"/>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IE" altLang="en-US" sz="600" b="1" dirty="0">
              <a:solidFill>
                <a:srgbClr val="26A9E1"/>
              </a:solidFill>
            </a:endParaRPr>
          </a:p>
          <a:p>
            <a:pPr eaLnBrk="1" hangingPunct="1">
              <a:defRPr/>
            </a:pPr>
            <a:endParaRPr lang="en-IE" altLang="en-US" sz="700" b="1" dirty="0">
              <a:solidFill>
                <a:srgbClr val="26A9E1"/>
              </a:solidFill>
            </a:endParaRPr>
          </a:p>
          <a:p>
            <a:pPr marL="342900" indent="-342900" eaLnBrk="1" hangingPunct="1">
              <a:buFont typeface="Arial" panose="020B0604020202020204" pitchFamily="34" charset="0"/>
              <a:buChar char="•"/>
              <a:defRPr/>
            </a:pPr>
            <a:r>
              <a:rPr lang="en-GB" dirty="0"/>
              <a:t>One of the highest levels of people claiming unemployment benefit in Northern Ireland (NI)</a:t>
            </a:r>
          </a:p>
          <a:p>
            <a:pPr eaLnBrk="1" hangingPunct="1">
              <a:defRPr/>
            </a:pPr>
            <a:endParaRPr lang="en-GB" dirty="0"/>
          </a:p>
          <a:p>
            <a:pPr marL="342900" indent="-342900" eaLnBrk="1" hangingPunct="1">
              <a:buFont typeface="Arial" panose="020B0604020202020204" pitchFamily="34" charset="0"/>
              <a:buChar char="•"/>
              <a:defRPr/>
            </a:pPr>
            <a:r>
              <a:rPr lang="en-GB" dirty="0"/>
              <a:t>The highest proportion of people (76%) living in the most deprived Super Output Areas of NI</a:t>
            </a:r>
          </a:p>
          <a:p>
            <a:pPr eaLnBrk="1" hangingPunct="1">
              <a:defRPr/>
            </a:pPr>
            <a:endParaRPr lang="en-GB" dirty="0"/>
          </a:p>
          <a:p>
            <a:pPr marL="342900" indent="-342900" eaLnBrk="1" hangingPunct="1">
              <a:buFont typeface="Arial" panose="020B0604020202020204" pitchFamily="34" charset="0"/>
              <a:buChar char="•"/>
              <a:defRPr/>
            </a:pPr>
            <a:r>
              <a:rPr lang="en-GB" dirty="0"/>
              <a:t>Ranks first on the NI Multiple Deprivation Measure</a:t>
            </a:r>
          </a:p>
          <a:p>
            <a:pPr eaLnBrk="1" hangingPunct="1">
              <a:defRPr/>
            </a:pPr>
            <a:endParaRPr lang="en-GB" dirty="0"/>
          </a:p>
          <a:p>
            <a:pPr marL="342900" indent="-342900" eaLnBrk="1" hangingPunct="1">
              <a:buFont typeface="Arial" panose="020B0604020202020204" pitchFamily="34" charset="0"/>
              <a:buChar char="•"/>
              <a:defRPr/>
            </a:pPr>
            <a:r>
              <a:rPr lang="en-GB" dirty="0"/>
              <a:t>A significant number of the student population are entitled to Free school meals. 35% at Post-primary level and 60% at primary level. </a:t>
            </a:r>
          </a:p>
          <a:p>
            <a:pPr eaLnBrk="1" hangingPunct="1">
              <a:defRPr/>
            </a:pPr>
            <a:endParaRPr lang="en-IE" altLang="en-US" b="1" dirty="0">
              <a:solidFill>
                <a:srgbClr val="26A9E1"/>
              </a:solidFill>
            </a:endParaRPr>
          </a:p>
          <a:p>
            <a:pPr eaLnBrk="1" hangingPunct="1">
              <a:defRPr/>
            </a:pPr>
            <a:endParaRPr lang="en-IE" altLang="en-US" b="1" dirty="0">
              <a:solidFill>
                <a:srgbClr val="26A9E1"/>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F6625F0-00AD-40CA-AC86-7B7004570EDA}"/>
                  </a:ext>
                </a:extLst>
              </p:cNvPr>
              <p:cNvSpPr txBox="1"/>
              <p:nvPr/>
            </p:nvSpPr>
            <p:spPr>
              <a:xfrm>
                <a:off x="76200" y="838200"/>
                <a:ext cx="9067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IE" altLang="en-US" sz="2000" i="1" dirty="0" smtClean="0">
                          <a:latin typeface="Times New Roman" panose="02020603050405020304" pitchFamily="18" charset="0"/>
                          <a:ea typeface="Cambria Math" panose="02040503050406030204" pitchFamily="18" charset="0"/>
                          <a:cs typeface="Times New Roman" panose="02020603050405020304" pitchFamily="18" charset="0"/>
                        </a:rPr>
                        <m:t>B</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ackground</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Information</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on</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West</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Belfast</m:t>
                      </m:r>
                    </m:oMath>
                  </m:oMathPara>
                </a14:m>
                <a:endParaRPr dirty="0"/>
              </a:p>
            </p:txBody>
          </p:sp>
        </mc:Choice>
        <mc:Fallback>
          <p:sp>
            <p:nvSpPr>
              <p:cNvPr id="5" name="TextBox 4">
                <a:extLst>
                  <a:ext uri="{FF2B5EF4-FFF2-40B4-BE49-F238E27FC236}">
                    <a16:creationId xmlns:a16="http://schemas.microsoft.com/office/drawing/2014/main" id="{5F6625F0-00AD-40CA-AC86-7B7004570EDA}"/>
                  </a:ext>
                </a:extLst>
              </p:cNvPr>
              <p:cNvSpPr txBox="1">
                <a:spLocks noRot="1" noChangeAspect="1" noMove="1" noResize="1" noEditPoints="1" noAdjustHandles="1" noChangeArrowheads="1" noChangeShapeType="1" noTextEdit="1"/>
              </p:cNvSpPr>
              <p:nvPr/>
            </p:nvSpPr>
            <p:spPr>
              <a:xfrm>
                <a:off x="76200" y="838200"/>
                <a:ext cx="9067800" cy="400110"/>
              </a:xfrm>
              <a:prstGeom prst="rect">
                <a:avLst/>
              </a:prstGeom>
              <a:blipFill>
                <a:blip r:embed="rId4"/>
                <a:stretch>
                  <a:fillRect b="-13846"/>
                </a:stretch>
              </a:blipFill>
            </p:spPr>
            <p:txBody>
              <a:bodyPr/>
              <a:lstStyle/>
              <a:p>
                <a:r>
                  <a:rPr lang="en-IE">
                    <a:noFill/>
                  </a:rPr>
                  <a:t> </a:t>
                </a:r>
              </a:p>
            </p:txBody>
          </p:sp>
        </mc:Fallback>
      </mc:AlternateContent>
      <p:pic>
        <p:nvPicPr>
          <p:cNvPr id="3" name="Picture 2">
            <a:extLst>
              <a:ext uri="{FF2B5EF4-FFF2-40B4-BE49-F238E27FC236}">
                <a16:creationId xmlns:a16="http://schemas.microsoft.com/office/drawing/2014/main" id="{0C54B2AA-022A-4210-8B0D-D18EBA257481}"/>
              </a:ext>
            </a:extLst>
          </p:cNvPr>
          <p:cNvPicPr>
            <a:picLocks noChangeAspect="1"/>
          </p:cNvPicPr>
          <p:nvPr/>
        </p:nvPicPr>
        <p:blipFill>
          <a:blip r:embed="rId5"/>
          <a:stretch>
            <a:fillRect/>
          </a:stretch>
        </p:blipFill>
        <p:spPr>
          <a:xfrm>
            <a:off x="5040110" y="2286000"/>
            <a:ext cx="3778770" cy="2514600"/>
          </a:xfrm>
          <a:prstGeom prst="rect">
            <a:avLst/>
          </a:prstGeom>
        </p:spPr>
      </p:pic>
    </p:spTree>
    <p:custDataLst>
      <p:tags r:id="rId1"/>
    </p:custDataLst>
    <p:extLst>
      <p:ext uri="{BB962C8B-B14F-4D97-AF65-F5344CB8AC3E}">
        <p14:creationId xmlns:p14="http://schemas.microsoft.com/office/powerpoint/2010/main" val="231523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614680" y="1885571"/>
            <a:ext cx="459118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E" altLang="en-US" sz="1800" dirty="0"/>
          </a:p>
          <a:p>
            <a:pPr algn="just">
              <a:spcBef>
                <a:spcPct val="0"/>
              </a:spcBef>
              <a:buFontTx/>
              <a:buNone/>
            </a:pPr>
            <a:r>
              <a:rPr lang="en-IE" altLang="en-US" sz="1800" dirty="0"/>
              <a:t>Who should be involved in developing evaluation methodologies to ascertain the quality of Network activities?</a:t>
            </a:r>
          </a:p>
          <a:p>
            <a:pPr algn="just">
              <a:spcBef>
                <a:spcPct val="0"/>
              </a:spcBef>
              <a:buFontTx/>
              <a:buNone/>
            </a:pPr>
            <a:endParaRPr lang="en-IE" altLang="en-US" sz="1800" dirty="0"/>
          </a:p>
          <a:p>
            <a:pPr algn="just">
              <a:spcBef>
                <a:spcPct val="0"/>
              </a:spcBef>
              <a:buNone/>
            </a:pPr>
            <a:r>
              <a:rPr lang="en-IE" altLang="en-US" sz="1800" dirty="0"/>
              <a:t>Who should be involved in setting standards of Network activities?</a:t>
            </a:r>
          </a:p>
          <a:p>
            <a:pPr algn="just">
              <a:spcBef>
                <a:spcPct val="0"/>
              </a:spcBef>
              <a:buNone/>
            </a:pPr>
            <a:endParaRPr lang="en-IE" altLang="en-US" sz="1800" dirty="0"/>
          </a:p>
          <a:p>
            <a:pPr algn="just">
              <a:spcBef>
                <a:spcPct val="0"/>
              </a:spcBef>
              <a:buNone/>
            </a:pPr>
            <a:r>
              <a:rPr lang="en-IE" altLang="en-US" sz="1800" dirty="0"/>
              <a:t>Who should inspect the quality of Network activities?</a:t>
            </a:r>
          </a:p>
          <a:p>
            <a:pPr algn="just">
              <a:spcBef>
                <a:spcPct val="0"/>
              </a:spcBef>
              <a:buNone/>
            </a:pPr>
            <a:r>
              <a:rPr lang="en-IE" altLang="en-US" sz="1800" b="1" dirty="0"/>
              <a:t>(From Melanie Ehren)</a:t>
            </a:r>
          </a:p>
        </p:txBody>
      </p:sp>
      <p:sp>
        <p:nvSpPr>
          <p:cNvPr id="9" name="TextBox 8">
            <a:extLst>
              <a:ext uri="{FF2B5EF4-FFF2-40B4-BE49-F238E27FC236}">
                <a16:creationId xmlns:a16="http://schemas.microsoft.com/office/drawing/2014/main" id="{5882D8E1-2954-47B4-A37A-5C7AA350744B}"/>
              </a:ext>
            </a:extLst>
          </p:cNvPr>
          <p:cNvSpPr txBox="1"/>
          <p:nvPr/>
        </p:nvSpPr>
        <p:spPr>
          <a:xfrm>
            <a:off x="838200" y="1143000"/>
            <a:ext cx="4587240" cy="369332"/>
          </a:xfrm>
          <a:prstGeom prst="rect">
            <a:avLst/>
          </a:prstGeom>
          <a:noFill/>
        </p:spPr>
        <p:txBody>
          <a:bodyPr wrap="square">
            <a:spAutoFit/>
          </a:bodyPr>
          <a:lstStyle/>
          <a:p>
            <a:pPr algn="ctr">
              <a:spcBef>
                <a:spcPct val="0"/>
              </a:spcBef>
              <a:buFontTx/>
              <a:buNone/>
            </a:pPr>
            <a:r>
              <a:rPr lang="en-IE" altLang="en-US" sz="1800" b="1" dirty="0"/>
              <a:t>Questions from Polycentric I</a:t>
            </a:r>
          </a:p>
        </p:txBody>
      </p:sp>
      <p:sp>
        <p:nvSpPr>
          <p:cNvPr id="12" name="Rectangle 11">
            <a:extLst>
              <a:ext uri="{FF2B5EF4-FFF2-40B4-BE49-F238E27FC236}">
                <a16:creationId xmlns:a16="http://schemas.microsoft.com/office/drawing/2014/main" id="{C57287E1-63CE-4B7A-8BDD-423CEDE95D03}"/>
              </a:ext>
            </a:extLst>
          </p:cNvPr>
          <p:cNvSpPr/>
          <p:nvPr/>
        </p:nvSpPr>
        <p:spPr>
          <a:xfrm>
            <a:off x="152400" y="176637"/>
            <a:ext cx="8382000" cy="461665"/>
          </a:xfrm>
          <a:prstGeom prst="rect">
            <a:avLst/>
          </a:prstGeom>
        </p:spPr>
        <p:txBody>
          <a:bodyPr wrap="square">
            <a:spAutoFit/>
          </a:bodyPr>
          <a:lstStyle/>
          <a:p>
            <a:pPr algn="ctr"/>
            <a:r>
              <a:rPr lang="en-IE" sz="2400" b="1" dirty="0">
                <a:solidFill>
                  <a:schemeClr val="bg1"/>
                </a:solidFill>
              </a:rPr>
              <a:t>Introduction</a:t>
            </a:r>
            <a:endParaRPr lang="en-IE" sz="2400" dirty="0">
              <a:solidFill>
                <a:schemeClr val="bg1"/>
              </a:solidFill>
            </a:endParaRPr>
          </a:p>
        </p:txBody>
      </p:sp>
      <p:pic>
        <p:nvPicPr>
          <p:cNvPr id="6" name="Picture 5">
            <a:extLst>
              <a:ext uri="{FF2B5EF4-FFF2-40B4-BE49-F238E27FC236}">
                <a16:creationId xmlns:a16="http://schemas.microsoft.com/office/drawing/2014/main" id="{BB819CB2-6CBB-4B9F-85CB-E595D4776423}"/>
              </a:ext>
            </a:extLst>
          </p:cNvPr>
          <p:cNvPicPr>
            <a:picLocks noChangeAspect="1"/>
          </p:cNvPicPr>
          <p:nvPr/>
        </p:nvPicPr>
        <p:blipFill>
          <a:blip r:embed="rId4"/>
          <a:stretch>
            <a:fillRect/>
          </a:stretch>
        </p:blipFill>
        <p:spPr>
          <a:xfrm>
            <a:off x="5562600" y="2286000"/>
            <a:ext cx="3256280" cy="2514600"/>
          </a:xfrm>
          <a:prstGeom prst="rect">
            <a:avLst/>
          </a:prstGeom>
        </p:spPr>
      </p:pic>
    </p:spTree>
    <p:custDataLst>
      <p:tags r:id="rId1"/>
    </p:custDataLst>
    <p:extLst>
      <p:ext uri="{BB962C8B-B14F-4D97-AF65-F5344CB8AC3E}">
        <p14:creationId xmlns:p14="http://schemas.microsoft.com/office/powerpoint/2010/main" val="75082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6B7D74-8B53-4B4F-8824-0540D695A843}"/>
              </a:ext>
            </a:extLst>
          </p:cNvPr>
          <p:cNvSpPr>
            <a:spLocks noChangeArrowheads="1"/>
          </p:cNvSpPr>
          <p:nvPr/>
        </p:nvSpPr>
        <p:spPr bwMode="auto">
          <a:xfrm>
            <a:off x="304800" y="2057400"/>
            <a:ext cx="53340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algn="just">
              <a:buFont typeface="Arial" panose="020B0604020202020204" pitchFamily="34" charset="0"/>
              <a:buChar char="•"/>
              <a:defRPr/>
            </a:pPr>
            <a:r>
              <a:rPr lang="en-IE" altLang="en-US" sz="1700" dirty="0"/>
              <a:t>In the context of wider debates about the role and function of inspection it is noteworthy that the </a:t>
            </a:r>
            <a:r>
              <a:rPr lang="en-IE" altLang="en-US" sz="1700" b="1" dirty="0"/>
              <a:t>role accorded to the inspectorate </a:t>
            </a:r>
            <a:r>
              <a:rPr lang="en-IE" altLang="en-US" sz="1700" dirty="0"/>
              <a:t>in this case was one of </a:t>
            </a:r>
            <a:r>
              <a:rPr lang="en-IE" altLang="en-US" sz="1700" b="1" dirty="0"/>
              <a:t>support</a:t>
            </a:r>
            <a:r>
              <a:rPr lang="en-IE" altLang="en-US" sz="1700" dirty="0"/>
              <a:t> and </a:t>
            </a:r>
            <a:r>
              <a:rPr lang="en-IE" altLang="en-US" sz="1700" b="1" dirty="0"/>
              <a:t>development</a:t>
            </a:r>
            <a:r>
              <a:rPr lang="en-IE" altLang="en-US" sz="1700" dirty="0"/>
              <a:t> </a:t>
            </a:r>
            <a:r>
              <a:rPr lang="en-IE" altLang="en-US" sz="1700" b="1" dirty="0"/>
              <a:t>rather than accountability</a:t>
            </a:r>
            <a:r>
              <a:rPr lang="en-IE" altLang="en-US" sz="1700" dirty="0"/>
              <a:t>.</a:t>
            </a:r>
          </a:p>
          <a:p>
            <a:pPr marL="285750" indent="-285750" algn="just">
              <a:buFont typeface="Arial" panose="020B0604020202020204" pitchFamily="34" charset="0"/>
              <a:buChar char="•"/>
              <a:defRPr/>
            </a:pPr>
            <a:endParaRPr lang="en-IE" altLang="en-US" sz="1700" dirty="0"/>
          </a:p>
          <a:p>
            <a:pPr marL="285750" indent="-285750" algn="just">
              <a:buFont typeface="Arial" panose="020B0604020202020204" pitchFamily="34" charset="0"/>
              <a:buChar char="•"/>
              <a:defRPr/>
            </a:pPr>
            <a:r>
              <a:rPr lang="en-IE" altLang="en-US" sz="1700" b="1" dirty="0"/>
              <a:t>Improvement Focussed</a:t>
            </a:r>
          </a:p>
          <a:p>
            <a:pPr marL="285750" indent="-285750" algn="just">
              <a:buFont typeface="Arial" panose="020B0604020202020204" pitchFamily="34" charset="0"/>
              <a:buChar char="•"/>
              <a:defRPr/>
            </a:pPr>
            <a:endParaRPr lang="en-IE" altLang="en-US" sz="1700" dirty="0"/>
          </a:p>
          <a:p>
            <a:pPr marL="285750" indent="-285750" algn="just">
              <a:buFont typeface="Arial" panose="020B0604020202020204" pitchFamily="34" charset="0"/>
              <a:buChar char="•"/>
              <a:defRPr/>
            </a:pPr>
            <a:r>
              <a:rPr lang="en-GB" altLang="en-US" sz="1700" dirty="0"/>
              <a:t>While there was strong support for collaborative learning and joint work on teacher professional development there was also evidence of potential limitations in co-operation and </a:t>
            </a:r>
            <a:r>
              <a:rPr lang="en-GB" altLang="en-US" sz="1700" b="1" dirty="0"/>
              <a:t>A DEGREE OF SURVIVING COMPETITIVENESS. </a:t>
            </a:r>
          </a:p>
          <a:p>
            <a:pPr marL="285750" indent="-285750" algn="just">
              <a:buFont typeface="Arial" panose="020B0604020202020204" pitchFamily="34" charset="0"/>
              <a:buChar char="•"/>
              <a:defRPr/>
            </a:pPr>
            <a:endParaRPr lang="en-IE" altLang="en-US" sz="1700"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B699FED-EB9A-41BC-80EF-A731A7FB49AC}"/>
                  </a:ext>
                </a:extLst>
              </p:cNvPr>
              <p:cNvSpPr txBox="1"/>
              <p:nvPr/>
            </p:nvSpPr>
            <p:spPr>
              <a:xfrm>
                <a:off x="76200" y="838200"/>
                <a:ext cx="9067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IE" altLang="en-US" sz="2000" i="1" dirty="0" smtClean="0">
                          <a:latin typeface="Times New Roman" panose="02020603050405020304" pitchFamily="18" charset="0"/>
                          <a:ea typeface="Cambria Math" panose="02040503050406030204" pitchFamily="18" charset="0"/>
                          <a:cs typeface="Times New Roman" panose="02020603050405020304" pitchFamily="18" charset="0"/>
                        </a:rPr>
                        <m:t>S</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ummary</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of</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Findings</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from</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West</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Belfast</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Polycentric</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m:t>
                      </m:r>
                    </m:oMath>
                  </m:oMathPara>
                </a14:m>
                <a:endParaRPr dirty="0"/>
              </a:p>
            </p:txBody>
          </p:sp>
        </mc:Choice>
        <mc:Fallback>
          <p:sp>
            <p:nvSpPr>
              <p:cNvPr id="3" name="TextBox 2">
                <a:extLst>
                  <a:ext uri="{FF2B5EF4-FFF2-40B4-BE49-F238E27FC236}">
                    <a16:creationId xmlns:a16="http://schemas.microsoft.com/office/drawing/2014/main" id="{BB699FED-EB9A-41BC-80EF-A731A7FB49AC}"/>
                  </a:ext>
                </a:extLst>
              </p:cNvPr>
              <p:cNvSpPr txBox="1">
                <a:spLocks noRot="1" noChangeAspect="1" noMove="1" noResize="1" noEditPoints="1" noAdjustHandles="1" noChangeArrowheads="1" noChangeShapeType="1" noTextEdit="1"/>
              </p:cNvSpPr>
              <p:nvPr/>
            </p:nvSpPr>
            <p:spPr>
              <a:xfrm>
                <a:off x="76200" y="838200"/>
                <a:ext cx="9067800" cy="400110"/>
              </a:xfrm>
              <a:prstGeom prst="rect">
                <a:avLst/>
              </a:prstGeom>
              <a:blipFill>
                <a:blip r:embed="rId3"/>
                <a:stretch>
                  <a:fillRect b="-13846"/>
                </a:stretch>
              </a:blipFill>
            </p:spPr>
            <p:txBody>
              <a:bodyPr/>
              <a:lstStyle/>
              <a:p>
                <a:r>
                  <a:rPr lang="en-IE">
                    <a:noFill/>
                  </a:rPr>
                  <a:t> </a:t>
                </a:r>
              </a:p>
            </p:txBody>
          </p:sp>
        </mc:Fallback>
      </mc:AlternateContent>
      <p:pic>
        <p:nvPicPr>
          <p:cNvPr id="5" name="Picture 4">
            <a:extLst>
              <a:ext uri="{FF2B5EF4-FFF2-40B4-BE49-F238E27FC236}">
                <a16:creationId xmlns:a16="http://schemas.microsoft.com/office/drawing/2014/main" id="{5AAC288F-64E3-478A-AC9B-5F7D9B79ABD6}"/>
              </a:ext>
            </a:extLst>
          </p:cNvPr>
          <p:cNvPicPr>
            <a:picLocks noChangeAspect="1"/>
          </p:cNvPicPr>
          <p:nvPr/>
        </p:nvPicPr>
        <p:blipFill rotWithShape="1">
          <a:blip r:embed="rId4"/>
          <a:srcRect l="32277" t="21431" r="33334" b="5000"/>
          <a:stretch/>
        </p:blipFill>
        <p:spPr>
          <a:xfrm>
            <a:off x="5867400" y="1295400"/>
            <a:ext cx="3144520" cy="4484742"/>
          </a:xfrm>
          <a:prstGeom prst="rect">
            <a:avLst/>
          </a:prstGeom>
        </p:spPr>
      </p:pic>
    </p:spTree>
    <p:custDataLst>
      <p:tags r:id="rId1"/>
    </p:custDataLst>
    <p:extLst>
      <p:ext uri="{BB962C8B-B14F-4D97-AF65-F5344CB8AC3E}">
        <p14:creationId xmlns:p14="http://schemas.microsoft.com/office/powerpoint/2010/main" val="248990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6B7D74-8B53-4B4F-8824-0540D695A843}"/>
              </a:ext>
            </a:extLst>
          </p:cNvPr>
          <p:cNvSpPr>
            <a:spLocks noChangeArrowheads="1"/>
          </p:cNvSpPr>
          <p:nvPr/>
        </p:nvSpPr>
        <p:spPr bwMode="auto">
          <a:xfrm>
            <a:off x="228600" y="1813173"/>
            <a:ext cx="5334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algn="just">
              <a:buFont typeface="Arial" panose="020B0604020202020204" pitchFamily="34" charset="0"/>
              <a:buChar char="•"/>
              <a:defRPr/>
            </a:pPr>
            <a:endParaRPr lang="en-IE" altLang="en-US" sz="1700" dirty="0"/>
          </a:p>
          <a:p>
            <a:pPr algn="just">
              <a:defRPr/>
            </a:pPr>
            <a:r>
              <a:rPr lang="en-IE" altLang="en-US" sz="1700" dirty="0"/>
              <a:t> </a:t>
            </a:r>
          </a:p>
          <a:p>
            <a:pPr marL="285750" indent="-285750" algn="just">
              <a:buFont typeface="Arial" panose="020B0604020202020204" pitchFamily="34" charset="0"/>
              <a:buChar char="•"/>
              <a:defRPr/>
            </a:pPr>
            <a:r>
              <a:rPr lang="en-IE" altLang="en-US" sz="1700" dirty="0"/>
              <a:t>While this network had a </a:t>
            </a:r>
            <a:r>
              <a:rPr lang="en-IE" altLang="en-US" sz="1700" b="1" dirty="0"/>
              <a:t>statutory basi</a:t>
            </a:r>
            <a:r>
              <a:rPr lang="en-IE" altLang="en-US" sz="1700" dirty="0"/>
              <a:t>s and received public money, involvement of schools and other organisations was </a:t>
            </a:r>
            <a:r>
              <a:rPr lang="en-IE" altLang="en-US" sz="1700" b="1" dirty="0"/>
              <a:t>voluntary</a:t>
            </a:r>
            <a:r>
              <a:rPr lang="en-IE" altLang="en-US" sz="1700" dirty="0"/>
              <a:t> which certainly </a:t>
            </a:r>
            <a:r>
              <a:rPr lang="en-IE" altLang="en-US" sz="1700" b="1" dirty="0"/>
              <a:t>limits the accountability aspect </a:t>
            </a:r>
            <a:r>
              <a:rPr lang="en-IE" altLang="en-US" sz="1700" dirty="0"/>
              <a:t>of inspection of the network.</a:t>
            </a:r>
          </a:p>
          <a:p>
            <a:pPr algn="just">
              <a:defRPr/>
            </a:pPr>
            <a:r>
              <a:rPr lang="en-IE" altLang="en-US" sz="1700" dirty="0"/>
              <a:t> </a:t>
            </a:r>
          </a:p>
          <a:p>
            <a:pPr marL="285750" indent="-285750" algn="just">
              <a:buFont typeface="Arial" panose="020B0604020202020204" pitchFamily="34" charset="0"/>
              <a:buChar char="•"/>
              <a:defRPr/>
            </a:pPr>
            <a:r>
              <a:rPr lang="en-IE" altLang="en-US" sz="1700" dirty="0"/>
              <a:t>The emphasis which the Inspectorate itself placed on self-evaluation in the schools of the network as being the basis on which inspection of the network rests.</a:t>
            </a:r>
          </a:p>
          <a:p>
            <a:pPr marL="285750" indent="-285750" algn="just">
              <a:buFont typeface="Arial" panose="020B0604020202020204" pitchFamily="34" charset="0"/>
              <a:buChar char="•"/>
              <a:defRPr/>
            </a:pPr>
            <a:endParaRPr lang="en-IE" altLang="en-US" sz="1700" dirty="0"/>
          </a:p>
          <a:p>
            <a:pPr marL="285750" indent="-285750" algn="just">
              <a:buFont typeface="Arial" panose="020B0604020202020204" pitchFamily="34" charset="0"/>
              <a:buChar char="•"/>
              <a:defRPr/>
            </a:pPr>
            <a:r>
              <a:rPr lang="en-IE" altLang="en-US" sz="1700" dirty="0"/>
              <a:t>Strong </a:t>
            </a:r>
            <a:r>
              <a:rPr lang="en-IE" altLang="en-US" sz="1700" b="1" dirty="0"/>
              <a:t>Social Cohesion, Social Regulation (Hood)</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B699FED-EB9A-41BC-80EF-A731A7FB49AC}"/>
                  </a:ext>
                </a:extLst>
              </p:cNvPr>
              <p:cNvSpPr txBox="1"/>
              <p:nvPr/>
            </p:nvSpPr>
            <p:spPr>
              <a:xfrm>
                <a:off x="76200" y="838200"/>
                <a:ext cx="9067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IE" altLang="en-US" sz="2000" i="1" dirty="0" smtClean="0">
                          <a:latin typeface="Times New Roman" panose="02020603050405020304" pitchFamily="18" charset="0"/>
                          <a:ea typeface="Cambria Math" panose="02040503050406030204" pitchFamily="18" charset="0"/>
                          <a:cs typeface="Times New Roman" panose="02020603050405020304" pitchFamily="18" charset="0"/>
                        </a:rPr>
                        <m:t>S</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ummary</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of</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Findings</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from</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West</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Belfast</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Polycentric</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m:t>
                      </m:r>
                    </m:oMath>
                  </m:oMathPara>
                </a14:m>
                <a:endParaRPr dirty="0"/>
              </a:p>
            </p:txBody>
          </p:sp>
        </mc:Choice>
        <mc:Fallback>
          <p:sp>
            <p:nvSpPr>
              <p:cNvPr id="3" name="TextBox 2">
                <a:extLst>
                  <a:ext uri="{FF2B5EF4-FFF2-40B4-BE49-F238E27FC236}">
                    <a16:creationId xmlns:a16="http://schemas.microsoft.com/office/drawing/2014/main" id="{BB699FED-EB9A-41BC-80EF-A731A7FB49AC}"/>
                  </a:ext>
                </a:extLst>
              </p:cNvPr>
              <p:cNvSpPr txBox="1">
                <a:spLocks noRot="1" noChangeAspect="1" noMove="1" noResize="1" noEditPoints="1" noAdjustHandles="1" noChangeArrowheads="1" noChangeShapeType="1" noTextEdit="1"/>
              </p:cNvSpPr>
              <p:nvPr/>
            </p:nvSpPr>
            <p:spPr>
              <a:xfrm>
                <a:off x="76200" y="838200"/>
                <a:ext cx="9067800" cy="400110"/>
              </a:xfrm>
              <a:prstGeom prst="rect">
                <a:avLst/>
              </a:prstGeom>
              <a:blipFill>
                <a:blip r:embed="rId3"/>
                <a:stretch>
                  <a:fillRect b="-13846"/>
                </a:stretch>
              </a:blipFill>
            </p:spPr>
            <p:txBody>
              <a:bodyPr/>
              <a:lstStyle/>
              <a:p>
                <a:r>
                  <a:rPr lang="en-IE">
                    <a:noFill/>
                  </a:rPr>
                  <a:t> </a:t>
                </a:r>
              </a:p>
            </p:txBody>
          </p:sp>
        </mc:Fallback>
      </mc:AlternateContent>
      <p:pic>
        <p:nvPicPr>
          <p:cNvPr id="5" name="Picture 4">
            <a:extLst>
              <a:ext uri="{FF2B5EF4-FFF2-40B4-BE49-F238E27FC236}">
                <a16:creationId xmlns:a16="http://schemas.microsoft.com/office/drawing/2014/main" id="{5AAC288F-64E3-478A-AC9B-5F7D9B79ABD6}"/>
              </a:ext>
            </a:extLst>
          </p:cNvPr>
          <p:cNvPicPr>
            <a:picLocks noChangeAspect="1"/>
          </p:cNvPicPr>
          <p:nvPr/>
        </p:nvPicPr>
        <p:blipFill rotWithShape="1">
          <a:blip r:embed="rId4"/>
          <a:srcRect l="32277" t="21431" r="33334" b="5000"/>
          <a:stretch/>
        </p:blipFill>
        <p:spPr>
          <a:xfrm>
            <a:off x="5867400" y="1295400"/>
            <a:ext cx="3144520" cy="4484742"/>
          </a:xfrm>
          <a:prstGeom prst="rect">
            <a:avLst/>
          </a:prstGeom>
        </p:spPr>
      </p:pic>
    </p:spTree>
    <p:custDataLst>
      <p:tags r:id="rId1"/>
    </p:custDataLst>
    <p:extLst>
      <p:ext uri="{BB962C8B-B14F-4D97-AF65-F5344CB8AC3E}">
        <p14:creationId xmlns:p14="http://schemas.microsoft.com/office/powerpoint/2010/main" val="416637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6B7D74-8B53-4B4F-8824-0540D695A843}"/>
              </a:ext>
            </a:extLst>
          </p:cNvPr>
          <p:cNvSpPr>
            <a:spLocks noChangeArrowheads="1"/>
          </p:cNvSpPr>
          <p:nvPr/>
        </p:nvSpPr>
        <p:spPr bwMode="auto">
          <a:xfrm>
            <a:off x="274320" y="2598003"/>
            <a:ext cx="4648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algn="just">
              <a:buFont typeface="Arial" panose="020B0604020202020204" pitchFamily="34" charset="0"/>
              <a:buChar char="•"/>
              <a:defRPr/>
            </a:pPr>
            <a:endParaRPr lang="en-IE" altLang="en-US" sz="1700" dirty="0"/>
          </a:p>
          <a:p>
            <a:pPr algn="just">
              <a:defRPr/>
            </a:pPr>
            <a:r>
              <a:rPr lang="en-IE" altLang="en-US" sz="1700" dirty="0"/>
              <a:t> </a:t>
            </a:r>
          </a:p>
          <a:p>
            <a:pPr algn="ctr">
              <a:defRPr/>
            </a:pPr>
            <a:r>
              <a:rPr lang="en-IE" altLang="en-US" sz="1700" b="1" dirty="0"/>
              <a:t>Lessons Learned from Polycentric I</a:t>
            </a:r>
          </a:p>
          <a:p>
            <a:pPr algn="just">
              <a:defRPr/>
            </a:pPr>
            <a:endParaRPr lang="en-IE" altLang="en-US" sz="1700" dirty="0"/>
          </a:p>
          <a:p>
            <a:pPr algn="ctr">
              <a:defRPr/>
            </a:pPr>
            <a:r>
              <a:rPr lang="en-IE" altLang="en-US" sz="1700" b="1" dirty="0"/>
              <a:t>How  might Polycentric I findings from Northern Ireland Compare with Ireland?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B699FED-EB9A-41BC-80EF-A731A7FB49AC}"/>
                  </a:ext>
                </a:extLst>
              </p:cNvPr>
              <p:cNvSpPr txBox="1"/>
              <p:nvPr/>
            </p:nvSpPr>
            <p:spPr>
              <a:xfrm>
                <a:off x="76200" y="838200"/>
                <a:ext cx="9067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m:rPr>
                          <m:nor/>
                        </m:rPr>
                        <a:rPr lang="en-IE" altLang="en-US" sz="2000" i="1" dirty="0" smtClean="0">
                          <a:latin typeface="Times New Roman" panose="02020603050405020304" pitchFamily="18" charset="0"/>
                          <a:ea typeface="Cambria Math" panose="02040503050406030204" pitchFamily="18" charset="0"/>
                          <a:cs typeface="Times New Roman" panose="02020603050405020304" pitchFamily="18" charset="0"/>
                        </a:rPr>
                        <m:t>S</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ummary</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of</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Findings</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from</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Ireland</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Polycentric</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IE" altLang="en-US" sz="2000" b="0" i="1" dirty="0" smtClean="0">
                          <a:latin typeface="Times New Roman" panose="02020603050405020304" pitchFamily="18" charset="0"/>
                          <a:ea typeface="Cambria Math" panose="02040503050406030204" pitchFamily="18" charset="0"/>
                          <a:cs typeface="Times New Roman" panose="02020603050405020304" pitchFamily="18" charset="0"/>
                        </a:rPr>
                        <m:t>I</m:t>
                      </m:r>
                    </m:oMath>
                  </m:oMathPara>
                </a14:m>
                <a:endParaRPr dirty="0"/>
              </a:p>
            </p:txBody>
          </p:sp>
        </mc:Choice>
        <mc:Fallback>
          <p:sp>
            <p:nvSpPr>
              <p:cNvPr id="3" name="TextBox 2">
                <a:extLst>
                  <a:ext uri="{FF2B5EF4-FFF2-40B4-BE49-F238E27FC236}">
                    <a16:creationId xmlns:a16="http://schemas.microsoft.com/office/drawing/2014/main" id="{BB699FED-EB9A-41BC-80EF-A731A7FB49AC}"/>
                  </a:ext>
                </a:extLst>
              </p:cNvPr>
              <p:cNvSpPr txBox="1">
                <a:spLocks noRot="1" noChangeAspect="1" noMove="1" noResize="1" noEditPoints="1" noAdjustHandles="1" noChangeArrowheads="1" noChangeShapeType="1" noTextEdit="1"/>
              </p:cNvSpPr>
              <p:nvPr/>
            </p:nvSpPr>
            <p:spPr>
              <a:xfrm>
                <a:off x="76200" y="838200"/>
                <a:ext cx="9067800" cy="400110"/>
              </a:xfrm>
              <a:prstGeom prst="rect">
                <a:avLst/>
              </a:prstGeom>
              <a:blipFill>
                <a:blip r:embed="rId3"/>
                <a:stretch>
                  <a:fillRect b="-13846"/>
                </a:stretch>
              </a:blipFill>
            </p:spPr>
            <p:txBody>
              <a:bodyPr/>
              <a:lstStyle/>
              <a:p>
                <a:r>
                  <a:rPr lang="en-IE">
                    <a:noFill/>
                  </a:rPr>
                  <a:t> </a:t>
                </a:r>
              </a:p>
            </p:txBody>
          </p:sp>
        </mc:Fallback>
      </mc:AlternateContent>
      <p:pic>
        <p:nvPicPr>
          <p:cNvPr id="4" name="Picture 3">
            <a:extLst>
              <a:ext uri="{FF2B5EF4-FFF2-40B4-BE49-F238E27FC236}">
                <a16:creationId xmlns:a16="http://schemas.microsoft.com/office/drawing/2014/main" id="{468376B2-E6CE-423E-99A0-CE0AA51E2AB4}"/>
              </a:ext>
            </a:extLst>
          </p:cNvPr>
          <p:cNvPicPr>
            <a:picLocks noChangeAspect="1"/>
          </p:cNvPicPr>
          <p:nvPr/>
        </p:nvPicPr>
        <p:blipFill>
          <a:blip r:embed="rId4"/>
          <a:stretch>
            <a:fillRect/>
          </a:stretch>
        </p:blipFill>
        <p:spPr>
          <a:xfrm>
            <a:off x="5007674" y="2162383"/>
            <a:ext cx="3862006" cy="2895600"/>
          </a:xfrm>
          <a:prstGeom prst="rect">
            <a:avLst/>
          </a:prstGeom>
        </p:spPr>
      </p:pic>
    </p:spTree>
    <p:custDataLst>
      <p:tags r:id="rId1"/>
    </p:custDataLst>
    <p:extLst>
      <p:ext uri="{BB962C8B-B14F-4D97-AF65-F5344CB8AC3E}">
        <p14:creationId xmlns:p14="http://schemas.microsoft.com/office/powerpoint/2010/main" val="2276558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c256380-2bef-4474-8a5e-45b92eb8d84a"/>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7938214-c:\users\nicole\desktop\ppt_timeline.pptx"/>
  <p:tag name="ARTICULATE_PRESENTER_VERSION" val="7"/>
  <p:tag name="ARTICULATE_USED_PAGE_ORIENTATION" val="1"/>
  <p:tag name="ARTICULATE_USED_PAGE_SIZE" val="1"/>
  <p:tag name="ARTICULATE_SLIDE_COUNT" val="3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16933</TotalTime>
  <Words>2058</Words>
  <Application>Microsoft Office PowerPoint</Application>
  <PresentationFormat>On-screen Show (4:3)</PresentationFormat>
  <Paragraphs>349</Paragraphs>
  <Slides>30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Bebas</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dc:creator>
  <cp:lastModifiedBy>Martin Brown</cp:lastModifiedBy>
  <cp:revision>389</cp:revision>
  <cp:lastPrinted>2016-01-29T07:18:28Z</cp:lastPrinted>
  <dcterms:created xsi:type="dcterms:W3CDTF">2015-05-31T23:02:00Z</dcterms:created>
  <dcterms:modified xsi:type="dcterms:W3CDTF">2022-04-05T08:38:14Z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416F4AE8-30E7-4390-A87B-8B821024A347</vt:lpwstr>
  </property>
  <property fmtid="{D5CDD505-2E9C-101B-9397-08002B2CF9AE}" pid="6" name="ArticulateProjectFull">
    <vt:lpwstr>C:\Users\Martin Brown\Desktop\Final Challenges and Opportunities for Poly group II.ppta</vt:lpwstr>
  </property>
</Properties>
</file>